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61" r:id="rId28"/>
    <p:sldId id="26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EF1"/>
    <a:srgbClr val="E9E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2425-6BDE-428C-8EDE-DBB7E9120119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47A1-206C-4755-96BC-D6B391A99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2425-6BDE-428C-8EDE-DBB7E9120119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47A1-206C-4755-96BC-D6B391A99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13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2425-6BDE-428C-8EDE-DBB7E9120119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47A1-206C-4755-96BC-D6B391A99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40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2425-6BDE-428C-8EDE-DBB7E9120119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47A1-206C-4755-96BC-D6B391A9932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1573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2425-6BDE-428C-8EDE-DBB7E9120119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47A1-206C-4755-96BC-D6B391A99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33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2425-6BDE-428C-8EDE-DBB7E9120119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47A1-206C-4755-96BC-D6B391A99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64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2425-6BDE-428C-8EDE-DBB7E9120119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47A1-206C-4755-96BC-D6B391A99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87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2425-6BDE-428C-8EDE-DBB7E9120119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47A1-206C-4755-96BC-D6B391A99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46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2425-6BDE-428C-8EDE-DBB7E9120119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47A1-206C-4755-96BC-D6B391A99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0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2425-6BDE-428C-8EDE-DBB7E9120119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47A1-206C-4755-96BC-D6B391A99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3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2425-6BDE-428C-8EDE-DBB7E9120119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47A1-206C-4755-96BC-D6B391A99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0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2425-6BDE-428C-8EDE-DBB7E9120119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47A1-206C-4755-96BC-D6B391A99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3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2425-6BDE-428C-8EDE-DBB7E9120119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47A1-206C-4755-96BC-D6B391A99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77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2425-6BDE-428C-8EDE-DBB7E9120119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47A1-206C-4755-96BC-D6B391A99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2425-6BDE-428C-8EDE-DBB7E9120119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47A1-206C-4755-96BC-D6B391A99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40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2425-6BDE-428C-8EDE-DBB7E9120119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47A1-206C-4755-96BC-D6B391A99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2425-6BDE-428C-8EDE-DBB7E9120119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47A1-206C-4755-96BC-D6B391A99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50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72425-6BDE-428C-8EDE-DBB7E9120119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247A1-206C-4755-96BC-D6B391A99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921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257" y="1143001"/>
            <a:ext cx="74893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8214" y="3143250"/>
            <a:ext cx="59814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Book Antiqua" panose="02040602050305030304" pitchFamily="18" charset="0"/>
              </a:rPr>
              <a:t>TITLE OF THE </a:t>
            </a:r>
            <a:r>
              <a:rPr lang="en-US" sz="2100" dirty="0" smtClean="0">
                <a:latin typeface="Book Antiqua" panose="02040602050305030304" pitchFamily="18" charset="0"/>
              </a:rPr>
              <a:t>TOPIC-</a:t>
            </a:r>
          </a:p>
          <a:p>
            <a:pPr algn="ctr"/>
            <a:r>
              <a:rPr lang="en-US" sz="2100" dirty="0" smtClean="0">
                <a:latin typeface="Book Antiqua" panose="02040602050305030304" pitchFamily="18" charset="0"/>
              </a:rPr>
              <a:t>MANAGEMENT </a:t>
            </a:r>
            <a:r>
              <a:rPr lang="en-US" sz="2100" dirty="0" smtClean="0">
                <a:latin typeface="Book Antiqua" panose="02040602050305030304" pitchFamily="18" charset="0"/>
              </a:rPr>
              <a:t>OF CLAS II MALOCLUSSION </a:t>
            </a:r>
            <a:endParaRPr lang="en-US" sz="21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714" y="4877368"/>
            <a:ext cx="85452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Book Antiqua" panose="02040602050305030304" pitchFamily="18" charset="0"/>
              </a:rPr>
              <a:t>DEPARTMENT OF ORTHODONTICS AND DENTOFACIAL ORTHOPAEDICS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0" y="857250"/>
            <a:ext cx="1393371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32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ETIOLOGICAL CONSIDERATIONS OF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CLASS II MALOCCLUSION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6478" y="1935922"/>
            <a:ext cx="9365324" cy="3695136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US" sz="2800" b="1" dirty="0">
                <a:effectLst/>
              </a:rPr>
              <a:t>Postnatal Factors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2800" dirty="0" smtClean="0">
                <a:effectLst/>
              </a:rPr>
              <a:t>6.</a:t>
            </a:r>
            <a:r>
              <a:rPr lang="en-US" sz="2000" dirty="0">
                <a:effectLst/>
              </a:rPr>
              <a:t> </a:t>
            </a:r>
            <a:r>
              <a:rPr lang="en-US" sz="2000" dirty="0" smtClean="0">
                <a:effectLst/>
              </a:rPr>
              <a:t>Anomalies </a:t>
            </a:r>
            <a:r>
              <a:rPr lang="en-US" sz="2000" dirty="0">
                <a:effectLst/>
              </a:rPr>
              <a:t>of the dentition </a:t>
            </a:r>
            <a:r>
              <a:rPr lang="en-US" sz="2000" dirty="0" smtClean="0">
                <a:effectLst/>
              </a:rPr>
              <a:t>include</a:t>
            </a:r>
            <a:r>
              <a:rPr lang="en-US" sz="2000" dirty="0">
                <a:effectLst/>
              </a:rPr>
              <a:t>:</a:t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a. Congenitally missing teeth; most </a:t>
            </a:r>
            <a:r>
              <a:rPr lang="en-US" sz="2000" dirty="0" smtClean="0">
                <a:effectLst/>
              </a:rPr>
              <a:t>commonly lateral </a:t>
            </a:r>
            <a:r>
              <a:rPr lang="en-US" sz="2000" dirty="0">
                <a:effectLst/>
              </a:rPr>
              <a:t>incisors can allow the upper molars </a:t>
            </a:r>
            <a:r>
              <a:rPr lang="en-US" sz="2000" dirty="0" smtClean="0">
                <a:effectLst/>
              </a:rPr>
              <a:t>to migrate </a:t>
            </a:r>
            <a:r>
              <a:rPr lang="en-US" sz="2000" dirty="0" err="1" smtClean="0">
                <a:effectLst/>
              </a:rPr>
              <a:t>mesially</a:t>
            </a:r>
            <a:r>
              <a:rPr lang="en-US" sz="2000" dirty="0">
                <a:effectLst/>
              </a:rPr>
              <a:t/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b. Malformed teeth like peg laterals have </a:t>
            </a:r>
            <a:r>
              <a:rPr lang="en-US" sz="2000" dirty="0" smtClean="0">
                <a:effectLst/>
              </a:rPr>
              <a:t>a reduced </a:t>
            </a:r>
            <a:r>
              <a:rPr lang="en-US" sz="2000" dirty="0" err="1">
                <a:effectLst/>
              </a:rPr>
              <a:t>mesiodistal</a:t>
            </a:r>
            <a:r>
              <a:rPr lang="en-US" sz="2000" dirty="0">
                <a:effectLst/>
              </a:rPr>
              <a:t> dimension can also </a:t>
            </a:r>
            <a:r>
              <a:rPr lang="en-US" sz="2000" dirty="0" smtClean="0">
                <a:effectLst/>
              </a:rPr>
              <a:t>allow the </a:t>
            </a:r>
            <a:r>
              <a:rPr lang="en-US" sz="2000" dirty="0">
                <a:effectLst/>
              </a:rPr>
              <a:t>buccal upper segment to migrate </a:t>
            </a:r>
            <a:r>
              <a:rPr lang="en-US" sz="2000" dirty="0" err="1" smtClean="0">
                <a:effectLst/>
              </a:rPr>
              <a:t>mesially</a:t>
            </a:r>
            <a:r>
              <a:rPr lang="en-US" sz="2000" dirty="0" smtClean="0">
                <a:effectLst/>
              </a:rPr>
              <a:t>.</a:t>
            </a:r>
            <a:br>
              <a:rPr lang="en-US" sz="2000" dirty="0" smtClean="0">
                <a:effectLst/>
              </a:rPr>
            </a:br>
            <a:r>
              <a:rPr lang="en-US" sz="2000" dirty="0" smtClean="0">
                <a:effectLst/>
              </a:rPr>
              <a:t>d</a:t>
            </a:r>
            <a:r>
              <a:rPr lang="en-US" sz="2000" dirty="0">
                <a:effectLst/>
              </a:rPr>
              <a:t>. Over retention of lower deciduous teeth, </a:t>
            </a:r>
            <a:r>
              <a:rPr lang="en-US" sz="2000" dirty="0" smtClean="0">
                <a:effectLst/>
              </a:rPr>
              <a:t>ectopic eruption</a:t>
            </a:r>
            <a:r>
              <a:rPr lang="en-US" sz="2000" dirty="0">
                <a:effectLst/>
              </a:rPr>
              <a:t>, </a:t>
            </a:r>
            <a:r>
              <a:rPr lang="en-US" sz="2000" dirty="0" smtClean="0">
                <a:effectLst/>
              </a:rPr>
              <a:t>supernumerary teeth.</a:t>
            </a:r>
            <a:r>
              <a:rPr lang="en-US" sz="3200" dirty="0" smtClean="0"/>
              <a:t>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 smtClean="0">
              <a:effectLst/>
            </a:endParaRPr>
          </a:p>
          <a:p>
            <a:pPr marL="0" indent="0">
              <a:buNone/>
            </a:pPr>
            <a:r>
              <a:rPr lang="en-US" sz="4000" dirty="0">
                <a:effectLst/>
              </a:rPr>
              <a:t> </a:t>
            </a:r>
            <a:r>
              <a:rPr lang="en-US" sz="4000" dirty="0" smtClean="0">
                <a:effectLst/>
              </a:rPr>
              <a:t>   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98540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ETIOLOGICAL CONSIDERATIONS OF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CLASS II MALOCCLUSION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993" y="1690262"/>
            <a:ext cx="9144000" cy="4942549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US" b="1" dirty="0">
                <a:effectLst/>
              </a:rPr>
              <a:t>FUNCTIONAL </a:t>
            </a:r>
            <a:r>
              <a:rPr lang="en-US" b="1" dirty="0" smtClean="0">
                <a:effectLst/>
              </a:rPr>
              <a:t>ASPECT</a:t>
            </a:r>
            <a:endParaRPr lang="en-US" b="1" dirty="0">
              <a:effectLst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effectLst/>
              </a:rPr>
              <a:t>Functional </a:t>
            </a:r>
            <a:r>
              <a:rPr lang="en-US" dirty="0">
                <a:effectLst/>
              </a:rPr>
              <a:t>matrix theory by Melvyn Moss, </a:t>
            </a:r>
            <a:r>
              <a:rPr lang="en-US" dirty="0" smtClean="0">
                <a:effectLst/>
              </a:rPr>
              <a:t>proposed that </a:t>
            </a:r>
            <a:r>
              <a:rPr lang="en-US" dirty="0">
                <a:effectLst/>
              </a:rPr>
              <a:t>there is a relationship between anatomic form </a:t>
            </a:r>
            <a:r>
              <a:rPr lang="en-US" dirty="0" smtClean="0">
                <a:effectLst/>
              </a:rPr>
              <a:t>and physiologic </a:t>
            </a:r>
            <a:r>
              <a:rPr lang="en-US" dirty="0">
                <a:effectLst/>
              </a:rPr>
              <a:t>function and if there is any </a:t>
            </a:r>
            <a:r>
              <a:rPr lang="en-US" dirty="0" smtClean="0">
                <a:effectLst/>
              </a:rPr>
              <a:t>derangement in </a:t>
            </a:r>
            <a:r>
              <a:rPr lang="en-US" dirty="0">
                <a:effectLst/>
              </a:rPr>
              <a:t>this form-function relationship especially </a:t>
            </a:r>
            <a:r>
              <a:rPr lang="en-US" dirty="0" smtClean="0">
                <a:effectLst/>
              </a:rPr>
              <a:t>during growth </a:t>
            </a:r>
            <a:r>
              <a:rPr lang="en-US" dirty="0">
                <a:effectLst/>
              </a:rPr>
              <a:t>period, it would certainly be a </a:t>
            </a:r>
            <a:r>
              <a:rPr lang="en-US" dirty="0" smtClean="0">
                <a:effectLst/>
              </a:rPr>
              <a:t>contributing factor </a:t>
            </a:r>
            <a:r>
              <a:rPr lang="en-US" dirty="0">
                <a:effectLst/>
              </a:rPr>
              <a:t>for any type of </a:t>
            </a:r>
            <a:r>
              <a:rPr lang="en-US" dirty="0" smtClean="0">
                <a:effectLst/>
              </a:rPr>
              <a:t>malocclusion.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effectLst/>
              </a:rPr>
              <a:t>If </a:t>
            </a:r>
            <a:r>
              <a:rPr lang="en-US" dirty="0">
                <a:effectLst/>
              </a:rPr>
              <a:t>there is any derangement in the normal </a:t>
            </a:r>
            <a:r>
              <a:rPr lang="en-US" dirty="0" smtClean="0">
                <a:effectLst/>
              </a:rPr>
              <a:t>functions like </a:t>
            </a:r>
            <a:r>
              <a:rPr lang="en-US" dirty="0">
                <a:effectLst/>
              </a:rPr>
              <a:t>nasal respiration, swallowing pattern, </a:t>
            </a:r>
            <a:r>
              <a:rPr lang="en-US" dirty="0" smtClean="0">
                <a:effectLst/>
              </a:rPr>
              <a:t>tongue position </a:t>
            </a:r>
            <a:r>
              <a:rPr lang="en-US" dirty="0">
                <a:effectLst/>
              </a:rPr>
              <a:t>and position of the lips; it can contribute to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the production of the </a:t>
            </a:r>
            <a:r>
              <a:rPr lang="en-US" dirty="0" smtClean="0">
                <a:effectLst/>
              </a:rPr>
              <a:t>malocclusion.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effectLst/>
              </a:rPr>
              <a:t>Certain </a:t>
            </a:r>
            <a:r>
              <a:rPr lang="en-US" dirty="0">
                <a:effectLst/>
              </a:rPr>
              <a:t>abnormal habits like thumb sucking, </a:t>
            </a:r>
            <a:r>
              <a:rPr lang="en-US" dirty="0" smtClean="0">
                <a:effectLst/>
              </a:rPr>
              <a:t>lip biting</a:t>
            </a:r>
            <a:r>
              <a:rPr lang="en-US" dirty="0">
                <a:effectLst/>
              </a:rPr>
              <a:t>, cheek </a:t>
            </a:r>
            <a:r>
              <a:rPr lang="en-US" dirty="0" smtClean="0">
                <a:effectLst/>
              </a:rPr>
              <a:t>biting, hyperactive </a:t>
            </a:r>
            <a:r>
              <a:rPr lang="en-US" dirty="0">
                <a:effectLst/>
              </a:rPr>
              <a:t>mentalis can </a:t>
            </a:r>
            <a:r>
              <a:rPr lang="en-US" dirty="0" smtClean="0">
                <a:effectLst/>
              </a:rPr>
              <a:t>also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influence </a:t>
            </a:r>
            <a:r>
              <a:rPr lang="en-US" dirty="0">
                <a:effectLst/>
              </a:rPr>
              <a:t>the normal development</a:t>
            </a:r>
            <a:r>
              <a:rPr lang="en-US" dirty="0" smtClean="0">
                <a:effectLst/>
              </a:rPr>
              <a:t>..</a:t>
            </a:r>
            <a:r>
              <a:rPr lang="en-US" sz="3200" dirty="0" smtClean="0"/>
              <a:t>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 smtClean="0">
              <a:effectLst/>
            </a:endParaRPr>
          </a:p>
          <a:p>
            <a:pPr marL="0" indent="0">
              <a:buNone/>
            </a:pPr>
            <a:r>
              <a:rPr lang="en-US" sz="4000" dirty="0">
                <a:effectLst/>
              </a:rPr>
              <a:t> </a:t>
            </a:r>
            <a:r>
              <a:rPr lang="en-US" sz="4000" dirty="0" smtClean="0">
                <a:effectLst/>
              </a:rPr>
              <a:t>   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30130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MANAGEMENT OF CLASS II MALOCCLUSION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79" y="2096064"/>
            <a:ext cx="8843748" cy="3695136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</a:rPr>
              <a:t>Coming to the management of Class II </a:t>
            </a:r>
            <a:r>
              <a:rPr lang="en-US" sz="2400" dirty="0" smtClean="0">
                <a:effectLst/>
              </a:rPr>
              <a:t>malocclusion our </a:t>
            </a:r>
            <a:r>
              <a:rPr lang="en-US" sz="2400" dirty="0">
                <a:effectLst/>
              </a:rPr>
              <a:t>treatment principles depends on three important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factors.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1. The age at which the patient is seen.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2. The nature and severity of the problem.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3. The underlying etiologic factors as seen from the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diagnostic aids clinical and functional examination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9074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MANAGEMENT OF CLASS II MALOCCLUSION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80" y="1754870"/>
            <a:ext cx="8843748" cy="3695136"/>
          </a:xfrm>
        </p:spPr>
        <p:txBody>
          <a:bodyPr>
            <a:noAutofit/>
          </a:bodyPr>
          <a:lstStyle/>
          <a:p>
            <a:r>
              <a:rPr lang="en-US" dirty="0" smtClean="0"/>
              <a:t>Accordingly we have 4 approaches:</a:t>
            </a:r>
          </a:p>
          <a:p>
            <a:r>
              <a:rPr lang="en-US" sz="1800" dirty="0">
                <a:effectLst/>
              </a:rPr>
              <a:t>1. Management by preventing the possible </a:t>
            </a:r>
            <a:r>
              <a:rPr lang="en-US" sz="1800" dirty="0" smtClean="0">
                <a:effectLst/>
              </a:rPr>
              <a:t>etiological factors </a:t>
            </a:r>
            <a:r>
              <a:rPr lang="en-US" sz="1800" dirty="0">
                <a:effectLst/>
              </a:rPr>
              <a:t>like functional disturbances, </a:t>
            </a:r>
            <a:r>
              <a:rPr lang="en-US" sz="1800" dirty="0" smtClean="0">
                <a:effectLst/>
              </a:rPr>
              <a:t>abnormal habits</a:t>
            </a:r>
            <a:r>
              <a:rPr lang="en-US" sz="1800" dirty="0">
                <a:effectLst/>
              </a:rPr>
              <a:t>, etc. that would </a:t>
            </a:r>
            <a:r>
              <a:rPr lang="en-US" sz="1800" dirty="0" smtClean="0">
                <a:effectLst/>
              </a:rPr>
              <a:t>have contributed or </a:t>
            </a:r>
            <a:r>
              <a:rPr lang="en-US" sz="1800" dirty="0">
                <a:effectLst/>
              </a:rPr>
              <a:t>exaggerated the Class II malocclusion.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sz="1800" dirty="0">
                <a:effectLst/>
              </a:rPr>
              <a:t>2. Management by modifying the growth either </a:t>
            </a:r>
            <a:r>
              <a:rPr lang="en-US" sz="1800" dirty="0" smtClean="0">
                <a:effectLst/>
              </a:rPr>
              <a:t>by restricting </a:t>
            </a:r>
            <a:r>
              <a:rPr lang="en-US" sz="1800" dirty="0">
                <a:effectLst/>
              </a:rPr>
              <a:t>the maxillary growth or enhancing </a:t>
            </a:r>
            <a:r>
              <a:rPr lang="en-US" sz="1800" dirty="0" smtClean="0">
                <a:effectLst/>
              </a:rPr>
              <a:t>the mandibular growth.</a:t>
            </a:r>
          </a:p>
          <a:p>
            <a:r>
              <a:rPr lang="en-US" sz="1800" dirty="0" smtClean="0">
                <a:effectLst/>
              </a:rPr>
              <a:t>3</a:t>
            </a:r>
            <a:r>
              <a:rPr lang="en-US" sz="1800" dirty="0">
                <a:effectLst/>
              </a:rPr>
              <a:t>. If the patient is seen after the growth period </a:t>
            </a:r>
            <a:r>
              <a:rPr lang="en-US" sz="1800" dirty="0" smtClean="0">
                <a:effectLst/>
              </a:rPr>
              <a:t>then camouflaging </a:t>
            </a:r>
            <a:r>
              <a:rPr lang="en-US" sz="1800" dirty="0">
                <a:effectLst/>
              </a:rPr>
              <a:t>of skeletal jaw discrepancy by orthodontic tooth movement by fixed </a:t>
            </a:r>
            <a:r>
              <a:rPr lang="en-US" sz="1800" dirty="0" err="1" smtClean="0">
                <a:effectLst/>
              </a:rPr>
              <a:t>mechanotherapy</a:t>
            </a:r>
            <a:r>
              <a:rPr lang="en-US" sz="1800" dirty="0">
                <a:effectLst/>
              </a:rPr>
              <a:t> </a:t>
            </a:r>
            <a:r>
              <a:rPr lang="en-US" sz="1800" dirty="0" smtClean="0">
                <a:effectLst/>
              </a:rPr>
              <a:t>is </a:t>
            </a:r>
            <a:r>
              <a:rPr lang="en-US" sz="1800" dirty="0">
                <a:effectLst/>
              </a:rPr>
              <a:t>the treatment of choice. </a:t>
            </a:r>
            <a:r>
              <a:rPr lang="en-US" sz="1800" dirty="0" smtClean="0">
                <a:effectLst/>
              </a:rPr>
              <a:t> </a:t>
            </a:r>
            <a:endParaRPr lang="en-US" sz="1800" dirty="0">
              <a:effectLst/>
            </a:endParaRPr>
          </a:p>
          <a:p>
            <a:r>
              <a:rPr lang="en-US" sz="1800" dirty="0" smtClean="0">
                <a:effectLst/>
              </a:rPr>
              <a:t>4</a:t>
            </a:r>
            <a:r>
              <a:rPr lang="en-US" sz="1800" dirty="0">
                <a:effectLst/>
              </a:rPr>
              <a:t>. If the skeletal discrepancy is severe, then </a:t>
            </a:r>
            <a:r>
              <a:rPr lang="en-US" sz="1800" dirty="0" smtClean="0">
                <a:effectLst/>
              </a:rPr>
              <a:t>surgical intervention </a:t>
            </a:r>
            <a:r>
              <a:rPr lang="en-US" sz="1800" dirty="0">
                <a:effectLst/>
              </a:rPr>
              <a:t>is the only alternative choice </a:t>
            </a:r>
            <a:r>
              <a:rPr lang="en-US" sz="1800" dirty="0" smtClean="0">
                <a:effectLst/>
              </a:rPr>
              <a:t>and should </a:t>
            </a:r>
            <a:r>
              <a:rPr lang="en-US" sz="1800" dirty="0">
                <a:effectLst/>
              </a:rPr>
              <a:t>be undertaken after the cessation of growth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413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5534" y="1624298"/>
            <a:ext cx="9239534" cy="3695136"/>
          </a:xfrm>
        </p:spPr>
        <p:txBody>
          <a:bodyPr>
            <a:noAutofit/>
          </a:bodyPr>
          <a:lstStyle/>
          <a:p>
            <a:r>
              <a:rPr lang="en-US" sz="2400" b="1" u="sng" dirty="0">
                <a:effectLst/>
              </a:rPr>
              <a:t>MANAGEMENT OF FUNCTIONAL DISTURBANCES</a:t>
            </a:r>
            <a:br>
              <a:rPr lang="en-US" sz="2400" b="1" u="sng" dirty="0">
                <a:effectLst/>
              </a:rPr>
            </a:br>
            <a:r>
              <a:rPr lang="en-US" sz="2400" b="1" i="1" dirty="0">
                <a:effectLst/>
              </a:rPr>
              <a:t>Mouth </a:t>
            </a:r>
            <a:r>
              <a:rPr lang="en-US" sz="2400" b="1" i="1" dirty="0" smtClean="0">
                <a:effectLst/>
              </a:rPr>
              <a:t>Breathing</a:t>
            </a:r>
            <a:r>
              <a:rPr lang="en-US" sz="2400" b="1" dirty="0">
                <a:effectLst/>
              </a:rPr>
              <a:t> </a:t>
            </a:r>
            <a:endParaRPr lang="en-US" sz="2400" b="1" dirty="0" smtClean="0">
              <a:effectLst/>
            </a:endParaRPr>
          </a:p>
          <a:p>
            <a:pPr lvl="1"/>
            <a:r>
              <a:rPr lang="en-US" sz="2200" dirty="0" smtClean="0">
                <a:effectLst/>
              </a:rPr>
              <a:t>Any </a:t>
            </a:r>
            <a:r>
              <a:rPr lang="en-US" sz="2200" dirty="0">
                <a:effectLst/>
              </a:rPr>
              <a:t>condition like chronic nasal infections, </a:t>
            </a:r>
            <a:r>
              <a:rPr lang="en-US" sz="2200" dirty="0" smtClean="0">
                <a:effectLst/>
              </a:rPr>
              <a:t>allergic rhinitis</a:t>
            </a:r>
            <a:r>
              <a:rPr lang="en-US" sz="2200" dirty="0">
                <a:effectLst/>
              </a:rPr>
              <a:t>, cold, deviated nasal septum, enlarged </a:t>
            </a:r>
            <a:r>
              <a:rPr lang="en-US" sz="2200" dirty="0" smtClean="0">
                <a:effectLst/>
              </a:rPr>
              <a:t>tonsils and </a:t>
            </a:r>
            <a:r>
              <a:rPr lang="en-US" sz="2200" dirty="0">
                <a:effectLst/>
              </a:rPr>
              <a:t>adenoids, should be looked for and </a:t>
            </a:r>
            <a:r>
              <a:rPr lang="en-US" sz="2200" dirty="0" smtClean="0">
                <a:effectLst/>
              </a:rPr>
              <a:t>managed. Habit </a:t>
            </a:r>
            <a:r>
              <a:rPr lang="en-US" sz="2200" dirty="0">
                <a:effectLst/>
              </a:rPr>
              <a:t>breaking appliances such as an oral shield </a:t>
            </a:r>
            <a:r>
              <a:rPr lang="en-US" sz="2200" dirty="0" smtClean="0">
                <a:effectLst/>
              </a:rPr>
              <a:t>can be </a:t>
            </a:r>
            <a:r>
              <a:rPr lang="en-US" sz="2200" dirty="0">
                <a:effectLst/>
              </a:rPr>
              <a:t>made use </a:t>
            </a:r>
            <a:r>
              <a:rPr lang="en-US" sz="2200" dirty="0" smtClean="0">
                <a:effectLst/>
              </a:rPr>
              <a:t>of.</a:t>
            </a:r>
          </a:p>
          <a:p>
            <a:pPr marL="0" indent="0">
              <a:buNone/>
            </a:pPr>
            <a:r>
              <a:rPr lang="en-US" sz="2400" b="1" i="1" dirty="0" smtClean="0">
                <a:effectLst/>
              </a:rPr>
              <a:t>   Abnormal </a:t>
            </a:r>
            <a:r>
              <a:rPr lang="en-US" sz="2400" b="1" i="1" dirty="0">
                <a:effectLst/>
              </a:rPr>
              <a:t>Tongue Position </a:t>
            </a:r>
            <a:r>
              <a:rPr lang="en-US" sz="2400" b="1" i="1" dirty="0" smtClean="0">
                <a:effectLst/>
              </a:rPr>
              <a:t>and Swallowing Patterns</a:t>
            </a:r>
          </a:p>
          <a:p>
            <a:pPr lvl="1"/>
            <a:r>
              <a:rPr lang="en-US" sz="2200" dirty="0" smtClean="0">
                <a:effectLst/>
              </a:rPr>
              <a:t>Adequate </a:t>
            </a:r>
            <a:r>
              <a:rPr lang="en-US" sz="2200" dirty="0">
                <a:effectLst/>
              </a:rPr>
              <a:t>motivation of the patient, by explaining </a:t>
            </a:r>
            <a:r>
              <a:rPr lang="en-US" sz="2200" dirty="0" smtClean="0">
                <a:effectLst/>
              </a:rPr>
              <a:t>the deleterious </a:t>
            </a:r>
            <a:r>
              <a:rPr lang="en-US" sz="2200" dirty="0">
                <a:effectLst/>
              </a:rPr>
              <a:t>effect is tried and if they fail then </a:t>
            </a:r>
            <a:r>
              <a:rPr lang="en-US" sz="2200" dirty="0" err="1">
                <a:effectLst/>
              </a:rPr>
              <a:t>habitbreaking</a:t>
            </a:r>
            <a:r>
              <a:rPr lang="en-US" sz="2200" dirty="0">
                <a:effectLst/>
              </a:rPr>
              <a:t> appliances (fixed or removable) may </a:t>
            </a:r>
            <a:r>
              <a:rPr lang="en-US" sz="2200" dirty="0" smtClean="0">
                <a:effectLst/>
              </a:rPr>
              <a:t>be indicated</a:t>
            </a:r>
            <a:r>
              <a:rPr lang="en-US" sz="2200" dirty="0">
                <a:effectLst/>
              </a:rPr>
              <a:t>. 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4100" y="297977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effectLst/>
              </a:rPr>
              <a:t>MANAGEMENT OF CLASS II MALOCCLUSION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51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4047"/>
            <a:ext cx="9239534" cy="3695136"/>
          </a:xfrm>
        </p:spPr>
        <p:txBody>
          <a:bodyPr>
            <a:noAutofit/>
          </a:bodyPr>
          <a:lstStyle/>
          <a:p>
            <a:r>
              <a:rPr lang="en-US" sz="2200" b="1" u="sng" dirty="0">
                <a:effectLst/>
              </a:rPr>
              <a:t>MANAGEMENT OF FUNCTIONAL DISTURBANCES</a:t>
            </a:r>
            <a:br>
              <a:rPr lang="en-US" sz="2200" b="1" u="sng" dirty="0">
                <a:effectLst/>
              </a:rPr>
            </a:br>
            <a:r>
              <a:rPr lang="en-US" sz="2200" b="1" i="1" dirty="0">
                <a:effectLst/>
              </a:rPr>
              <a:t>Lip Posture and Activity</a:t>
            </a:r>
            <a:r>
              <a:rPr lang="en-US" sz="2200" b="1" dirty="0">
                <a:effectLst/>
              </a:rPr>
              <a:t/>
            </a:r>
            <a:br>
              <a:rPr lang="en-US" sz="2200" b="1" dirty="0">
                <a:effectLst/>
              </a:rPr>
            </a:br>
            <a:r>
              <a:rPr lang="en-US" sz="2200" dirty="0">
                <a:effectLst/>
              </a:rPr>
              <a:t>Following exercises are </a:t>
            </a:r>
            <a:r>
              <a:rPr lang="en-US" sz="2200" dirty="0" smtClean="0">
                <a:effectLst/>
              </a:rPr>
              <a:t>suggested for 30 </a:t>
            </a:r>
            <a:r>
              <a:rPr lang="en-US" sz="2200" dirty="0" err="1" smtClean="0">
                <a:effectLst/>
              </a:rPr>
              <a:t>mis</a:t>
            </a:r>
            <a:r>
              <a:rPr lang="en-US" sz="2200" dirty="0" smtClean="0">
                <a:effectLst/>
              </a:rPr>
              <a:t> in divided period of 5 </a:t>
            </a:r>
            <a:r>
              <a:rPr lang="en-US" sz="2200" dirty="0" err="1" smtClean="0">
                <a:effectLst/>
              </a:rPr>
              <a:t>mins</a:t>
            </a:r>
            <a:r>
              <a:rPr lang="en-US" sz="2200" dirty="0">
                <a:effectLst/>
              </a:rPr>
              <a:t/>
            </a:r>
            <a:br>
              <a:rPr lang="en-US" sz="2200" dirty="0">
                <a:effectLst/>
              </a:rPr>
            </a:br>
            <a:r>
              <a:rPr lang="en-US" sz="2200" dirty="0">
                <a:effectLst/>
              </a:rPr>
              <a:t>a. In Class II Division 1 cases patient should try </a:t>
            </a:r>
            <a:r>
              <a:rPr lang="en-US" sz="2200" dirty="0" smtClean="0">
                <a:effectLst/>
              </a:rPr>
              <a:t>to take </a:t>
            </a:r>
            <a:r>
              <a:rPr lang="en-US" sz="2200" dirty="0">
                <a:effectLst/>
              </a:rPr>
              <a:t>the lower lip over the labial surface and try </a:t>
            </a:r>
            <a:r>
              <a:rPr lang="en-US" sz="2200" dirty="0" smtClean="0">
                <a:effectLst/>
              </a:rPr>
              <a:t>to exert </a:t>
            </a:r>
            <a:r>
              <a:rPr lang="en-US" sz="2200" dirty="0">
                <a:effectLst/>
              </a:rPr>
              <a:t>a backward pressure.</a:t>
            </a:r>
            <a:br>
              <a:rPr lang="en-US" sz="2200" dirty="0">
                <a:effectLst/>
              </a:rPr>
            </a:br>
            <a:r>
              <a:rPr lang="en-US" sz="2200" dirty="0">
                <a:effectLst/>
              </a:rPr>
              <a:t>b. Extending the lower lip over the upper lip or </a:t>
            </a:r>
            <a:r>
              <a:rPr lang="en-US" sz="2200" dirty="0" smtClean="0">
                <a:effectLst/>
              </a:rPr>
              <a:t>the reverse </a:t>
            </a:r>
            <a:r>
              <a:rPr lang="en-US" sz="2200" dirty="0">
                <a:effectLst/>
              </a:rPr>
              <a:t>way and holding it as long as possible (</a:t>
            </a:r>
            <a:r>
              <a:rPr lang="en-US" sz="2200" dirty="0" smtClean="0">
                <a:effectLst/>
              </a:rPr>
              <a:t>lip massage </a:t>
            </a:r>
            <a:r>
              <a:rPr lang="en-US" sz="2200" dirty="0">
                <a:effectLst/>
              </a:rPr>
              <a:t>exercises).</a:t>
            </a:r>
            <a:br>
              <a:rPr lang="en-US" sz="2200" dirty="0">
                <a:effectLst/>
              </a:rPr>
            </a:br>
            <a:r>
              <a:rPr lang="en-US" sz="2200" dirty="0">
                <a:effectLst/>
              </a:rPr>
              <a:t>c. Holding an ice-cream stick between the lips </a:t>
            </a:r>
            <a:r>
              <a:rPr lang="en-US" sz="2200" dirty="0" smtClean="0">
                <a:effectLst/>
              </a:rPr>
              <a:t>and holding </a:t>
            </a:r>
            <a:r>
              <a:rPr lang="en-US" sz="2200" dirty="0">
                <a:effectLst/>
              </a:rPr>
              <a:t>it as long as possible.</a:t>
            </a:r>
            <a:br>
              <a:rPr lang="en-US" sz="2200" dirty="0">
                <a:effectLst/>
              </a:rPr>
            </a:br>
            <a:r>
              <a:rPr lang="en-US" sz="2200" dirty="0">
                <a:effectLst/>
              </a:rPr>
              <a:t>d. Button pull exercises or tug of war exercises.</a:t>
            </a:r>
            <a:br>
              <a:rPr lang="en-US" sz="2200" dirty="0">
                <a:effectLst/>
              </a:rPr>
            </a:br>
            <a:r>
              <a:rPr lang="en-US" sz="2200" dirty="0">
                <a:effectLst/>
              </a:rPr>
              <a:t>e. Lip exercises by holding paper between the lips </a:t>
            </a:r>
            <a:r>
              <a:rPr lang="en-US" sz="2200" dirty="0" smtClean="0">
                <a:effectLst/>
              </a:rPr>
              <a:t>as long </a:t>
            </a:r>
            <a:r>
              <a:rPr lang="en-US" sz="2200" dirty="0">
                <a:effectLst/>
              </a:rPr>
              <a:t>as possible and/or trying to pull it out </a:t>
            </a:r>
            <a:r>
              <a:rPr lang="en-US" sz="2200" dirty="0" smtClean="0">
                <a:effectLst/>
              </a:rPr>
              <a:t>are suggested</a:t>
            </a:r>
            <a:r>
              <a:rPr lang="en-US" sz="2200" dirty="0">
                <a:effectLst/>
              </a:rPr>
              <a:t>.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4100" y="297977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effectLst/>
              </a:rPr>
              <a:t>MANAGEMENT OF CLASS II MALOCCLUSION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477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096064"/>
            <a:ext cx="9253182" cy="3695136"/>
          </a:xfrm>
        </p:spPr>
        <p:txBody>
          <a:bodyPr>
            <a:noAutofit/>
          </a:bodyPr>
          <a:lstStyle/>
          <a:p>
            <a:r>
              <a:rPr lang="en-US" sz="2400" b="1" u="sng" dirty="0">
                <a:effectLst/>
              </a:rPr>
              <a:t>MANAGEMENT OF CLASS II </a:t>
            </a:r>
            <a:r>
              <a:rPr lang="en-US" sz="2400" b="1" u="sng" dirty="0" smtClean="0">
                <a:effectLst/>
              </a:rPr>
              <a:t>MALOCCLUSION DURING </a:t>
            </a:r>
            <a:r>
              <a:rPr lang="en-US" sz="2400" b="1" u="sng" dirty="0">
                <a:effectLst/>
              </a:rPr>
              <a:t>MIXED DENTITION PERIOD (</a:t>
            </a:r>
            <a:r>
              <a:rPr lang="en-US" sz="2400" b="1" u="sng" dirty="0" smtClean="0">
                <a:effectLst/>
              </a:rPr>
              <a:t>TAKING ADVANTAGE </a:t>
            </a:r>
            <a:r>
              <a:rPr lang="en-US" sz="2400" b="1" u="sng" dirty="0">
                <a:effectLst/>
              </a:rPr>
              <a:t>OF THE GROWTH)</a:t>
            </a:r>
            <a:br>
              <a:rPr lang="en-US" sz="2400" b="1" u="sng" dirty="0">
                <a:effectLst/>
              </a:rPr>
            </a:br>
            <a:r>
              <a:rPr lang="en-US" sz="2400" dirty="0">
                <a:effectLst/>
              </a:rPr>
              <a:t>Before instituting a treatment, three important things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should be considered.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a. Age of the patient.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b. Location of the fault (maxilla, mandible or combination)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c. Type of growth pattern (horizontal or vertical).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effectLst/>
              </a:rPr>
              <a:t>MANAGEMENT OF CLASS II MALOCCLUSION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07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096064"/>
            <a:ext cx="9143999" cy="3695136"/>
          </a:xfrm>
        </p:spPr>
        <p:txBody>
          <a:bodyPr>
            <a:noAutofit/>
          </a:bodyPr>
          <a:lstStyle/>
          <a:p>
            <a:r>
              <a:rPr lang="en-US" b="1" i="1" u="sng" dirty="0" smtClean="0">
                <a:effectLst/>
              </a:rPr>
              <a:t>Management Of Class II Malocclusion With Maxillary </a:t>
            </a:r>
            <a:r>
              <a:rPr lang="en-US" b="1" i="1" u="sng" dirty="0" err="1" smtClean="0">
                <a:effectLst/>
              </a:rPr>
              <a:t>Prognathism</a:t>
            </a:r>
            <a:r>
              <a:rPr lang="en-US" b="1" i="1" u="sng" dirty="0" smtClean="0">
                <a:effectLst/>
              </a:rPr>
              <a:t> With Normal Mandible</a:t>
            </a:r>
            <a:br>
              <a:rPr lang="en-US" b="1" i="1" u="sng" dirty="0" smtClean="0">
                <a:effectLst/>
              </a:rPr>
            </a:br>
            <a:r>
              <a:rPr lang="en-US" dirty="0" smtClean="0">
                <a:effectLst/>
              </a:rPr>
              <a:t>Here </a:t>
            </a:r>
            <a:r>
              <a:rPr lang="en-US" dirty="0">
                <a:effectLst/>
              </a:rPr>
              <a:t>the primary goal is mainly to restrict the excessively growing maxilla. Management by </a:t>
            </a:r>
            <a:r>
              <a:rPr lang="en-US" dirty="0" err="1" smtClean="0">
                <a:effectLst/>
              </a:rPr>
              <a:t>extraoral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force </a:t>
            </a:r>
            <a:r>
              <a:rPr lang="en-US" dirty="0">
                <a:effectLst/>
              </a:rPr>
              <a:t>using headgears is the most effective </a:t>
            </a:r>
            <a:r>
              <a:rPr lang="en-US" dirty="0" smtClean="0">
                <a:effectLst/>
              </a:rPr>
              <a:t>approach.</a:t>
            </a:r>
          </a:p>
          <a:p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effectLst/>
              </a:rPr>
              <a:t>MANAGEMENT OF CLASS II MALOCCLUSION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744" y="3604288"/>
            <a:ext cx="26765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92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993" y="1618392"/>
            <a:ext cx="9143999" cy="3695136"/>
          </a:xfrm>
        </p:spPr>
        <p:txBody>
          <a:bodyPr>
            <a:noAutofit/>
          </a:bodyPr>
          <a:lstStyle/>
          <a:p>
            <a:r>
              <a:rPr lang="en-US" sz="2400" b="1" i="1" u="sng" dirty="0" smtClean="0">
                <a:effectLst/>
              </a:rPr>
              <a:t>Management Of Mandibular Deficiency</a:t>
            </a:r>
            <a:r>
              <a:rPr lang="en-US" sz="2400" b="1" dirty="0">
                <a:effectLst/>
              </a:rPr>
              <a:t/>
            </a:r>
            <a:br>
              <a:rPr lang="en-US" sz="2400" b="1" dirty="0">
                <a:effectLst/>
              </a:rPr>
            </a:br>
            <a:r>
              <a:rPr lang="en-US" sz="2400" dirty="0">
                <a:effectLst/>
              </a:rPr>
              <a:t>Here the primary goal is to enhance </a:t>
            </a:r>
            <a:r>
              <a:rPr lang="en-US" sz="2400" dirty="0" smtClean="0">
                <a:effectLst/>
              </a:rPr>
              <a:t>mandibular growth </a:t>
            </a:r>
            <a:r>
              <a:rPr lang="en-US" sz="2400" dirty="0">
                <a:effectLst/>
              </a:rPr>
              <a:t>rather than restricting the maxillary growth.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The various functional appliance used for the </a:t>
            </a:r>
            <a:r>
              <a:rPr lang="en-US" sz="2400" dirty="0" smtClean="0">
                <a:effectLst/>
              </a:rPr>
              <a:t>purpose are</a:t>
            </a:r>
            <a:r>
              <a:rPr lang="en-US" sz="2400" dirty="0">
                <a:effectLst/>
              </a:rPr>
              <a:t>: activator</a:t>
            </a:r>
            <a:r>
              <a:rPr lang="en-US" sz="2400" dirty="0" smtClean="0">
                <a:effectLst/>
              </a:rPr>
              <a:t>, </a:t>
            </a:r>
            <a:r>
              <a:rPr lang="en-US" sz="2400" dirty="0" err="1" smtClean="0">
                <a:effectLst/>
              </a:rPr>
              <a:t>bionator</a:t>
            </a:r>
            <a:r>
              <a:rPr lang="en-US" sz="2400" dirty="0" smtClean="0">
                <a:effectLst/>
              </a:rPr>
              <a:t>, twin block </a:t>
            </a:r>
            <a:r>
              <a:rPr lang="en-US" sz="2400" dirty="0" err="1">
                <a:effectLst/>
              </a:rPr>
              <a:t>frankel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herbst</a:t>
            </a:r>
            <a:r>
              <a:rPr lang="en-US" sz="2400" dirty="0">
                <a:effectLst/>
              </a:rPr>
              <a:t> </a:t>
            </a:r>
            <a:r>
              <a:rPr lang="en-US" sz="2400" dirty="0" smtClean="0">
                <a:effectLst/>
              </a:rPr>
              <a:t>appliance</a:t>
            </a:r>
          </a:p>
          <a:p>
            <a:r>
              <a:rPr lang="en-US" sz="2400" dirty="0">
                <a:effectLst/>
              </a:rPr>
              <a:t>These are thought to work </a:t>
            </a:r>
            <a:r>
              <a:rPr lang="en-US" sz="2400" dirty="0" smtClean="0">
                <a:effectLst/>
              </a:rPr>
              <a:t>by unloading </a:t>
            </a:r>
            <a:r>
              <a:rPr lang="en-US" sz="2400" dirty="0">
                <a:effectLst/>
              </a:rPr>
              <a:t>the mandibular condyle from the </a:t>
            </a:r>
            <a:r>
              <a:rPr lang="en-US" sz="2400" dirty="0" smtClean="0">
                <a:effectLst/>
              </a:rPr>
              <a:t>glenoid fossa </a:t>
            </a:r>
            <a:r>
              <a:rPr lang="en-US" sz="2400" dirty="0">
                <a:effectLst/>
              </a:rPr>
              <a:t>(with the help of the construction bite) to a </a:t>
            </a:r>
            <a:r>
              <a:rPr lang="en-US" sz="2400" dirty="0" smtClean="0">
                <a:effectLst/>
              </a:rPr>
              <a:t>more forward </a:t>
            </a:r>
            <a:r>
              <a:rPr lang="en-US" sz="2400" dirty="0">
                <a:effectLst/>
              </a:rPr>
              <a:t>position inducing an altered muscular</a:t>
            </a:r>
            <a:r>
              <a:rPr lang="en-US" sz="2800" dirty="0"/>
              <a:t> </a:t>
            </a:r>
            <a:r>
              <a:rPr lang="en-US" sz="2800" dirty="0" smtClean="0"/>
              <a:t>a</a:t>
            </a:r>
            <a:r>
              <a:rPr lang="en-US" sz="2400" dirty="0" smtClean="0">
                <a:effectLst/>
              </a:rPr>
              <a:t>ctivity</a:t>
            </a:r>
            <a:r>
              <a:rPr lang="en-US" sz="2400" dirty="0">
                <a:effectLst/>
              </a:rPr>
              <a:t>. </a:t>
            </a:r>
            <a:endParaRPr lang="en-US" sz="2400" dirty="0" smtClean="0">
              <a:effectLst/>
            </a:endParaRPr>
          </a:p>
          <a:p>
            <a:r>
              <a:rPr lang="en-US" sz="2400" dirty="0" smtClean="0">
                <a:effectLst/>
              </a:rPr>
              <a:t>This </a:t>
            </a:r>
            <a:r>
              <a:rPr lang="en-US" sz="2400" dirty="0">
                <a:effectLst/>
              </a:rPr>
              <a:t>tends to enhance the growth in </a:t>
            </a:r>
            <a:r>
              <a:rPr lang="en-US" sz="2400" dirty="0" smtClean="0">
                <a:effectLst/>
              </a:rPr>
              <a:t>the</a:t>
            </a:r>
            <a:r>
              <a:rPr lang="en-US" sz="2400" dirty="0">
                <a:effectLst/>
              </a:rPr>
              <a:t> </a:t>
            </a:r>
            <a:r>
              <a:rPr lang="en-US" sz="2400" dirty="0" smtClean="0">
                <a:effectLst/>
              </a:rPr>
              <a:t>condylar </a:t>
            </a:r>
            <a:r>
              <a:rPr lang="en-US" sz="2400" dirty="0">
                <a:effectLst/>
              </a:rPr>
              <a:t>region.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effectLst/>
              </a:rPr>
              <a:t>MANAGEMENT OF CLASS II MALOCCLUSION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44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95563"/>
            <a:ext cx="8911986" cy="3695136"/>
          </a:xfrm>
        </p:spPr>
        <p:txBody>
          <a:bodyPr>
            <a:noAutofit/>
          </a:bodyPr>
          <a:lstStyle/>
          <a:p>
            <a:r>
              <a:rPr lang="en-US" b="1" u="sng" dirty="0">
                <a:effectLst/>
              </a:rPr>
              <a:t>MANAGEMENT OF CLASS </a:t>
            </a:r>
            <a:r>
              <a:rPr lang="en-US" b="1" u="sng" dirty="0" smtClean="0">
                <a:effectLst/>
              </a:rPr>
              <a:t>II MALOCCLUSION </a:t>
            </a:r>
            <a:r>
              <a:rPr lang="en-US" b="1" u="sng" dirty="0">
                <a:effectLst/>
              </a:rPr>
              <a:t>IN ADULTS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>
                <a:effectLst/>
              </a:rPr>
              <a:t>Since the patient has surpassed the stage when </a:t>
            </a:r>
            <a:r>
              <a:rPr lang="en-US" dirty="0" smtClean="0">
                <a:effectLst/>
              </a:rPr>
              <a:t>growth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So </a:t>
            </a:r>
            <a:r>
              <a:rPr lang="en-US" dirty="0" err="1" smtClean="0">
                <a:effectLst/>
              </a:rPr>
              <a:t>dentoalveolar</a:t>
            </a:r>
            <a:r>
              <a:rPr lang="en-US" dirty="0" smtClean="0">
                <a:effectLst/>
              </a:rPr>
              <a:t> compensation </a:t>
            </a:r>
            <a:r>
              <a:rPr lang="en-US" dirty="0">
                <a:effectLst/>
              </a:rPr>
              <a:t>for the skeletal defect through </a:t>
            </a:r>
            <a:r>
              <a:rPr lang="en-US" dirty="0" smtClean="0">
                <a:effectLst/>
              </a:rPr>
              <a:t>reduction of </a:t>
            </a:r>
            <a:r>
              <a:rPr lang="en-US" dirty="0">
                <a:effectLst/>
              </a:rPr>
              <a:t>tooth material is the treatment of choice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>
                <a:effectLst/>
              </a:rPr>
              <a:t>For the reduction of tooth material, a </a:t>
            </a:r>
            <a:r>
              <a:rPr lang="en-US" dirty="0" smtClean="0">
                <a:effectLst/>
              </a:rPr>
              <a:t>proper treatment </a:t>
            </a:r>
            <a:r>
              <a:rPr lang="en-US" dirty="0">
                <a:effectLst/>
              </a:rPr>
              <a:t>planning with the help of </a:t>
            </a:r>
            <a:r>
              <a:rPr lang="en-US" dirty="0" smtClean="0">
                <a:effectLst/>
              </a:rPr>
              <a:t>cephalometric analysis </a:t>
            </a:r>
            <a:r>
              <a:rPr lang="en-US" dirty="0">
                <a:effectLst/>
              </a:rPr>
              <a:t>and model analysis are done prior </a:t>
            </a:r>
            <a:r>
              <a:rPr lang="en-US" dirty="0" smtClean="0">
                <a:effectLst/>
              </a:rPr>
              <a:t>to extraction</a:t>
            </a:r>
            <a:r>
              <a:rPr lang="en-US" dirty="0">
                <a:effectLst/>
              </a:rPr>
              <a:t>.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Generally </a:t>
            </a:r>
            <a:r>
              <a:rPr lang="en-US" dirty="0">
                <a:effectLst/>
              </a:rPr>
              <a:t>maxillary first premolars can </a:t>
            </a:r>
            <a:r>
              <a:rPr lang="en-US" dirty="0" smtClean="0">
                <a:effectLst/>
              </a:rPr>
              <a:t>be extracted </a:t>
            </a:r>
            <a:r>
              <a:rPr lang="en-US" dirty="0">
                <a:effectLst/>
              </a:rPr>
              <a:t>and the maxillary anterior segment </a:t>
            </a:r>
            <a:r>
              <a:rPr lang="en-US" dirty="0" smtClean="0">
                <a:effectLst/>
              </a:rPr>
              <a:t>retracted in </a:t>
            </a:r>
            <a:r>
              <a:rPr lang="en-US" dirty="0">
                <a:effectLst/>
              </a:rPr>
              <a:t>the space so created </a:t>
            </a:r>
            <a:r>
              <a:rPr lang="en-US" dirty="0" smtClean="0">
                <a:effectLst/>
              </a:rPr>
              <a:t>.</a:t>
            </a:r>
          </a:p>
          <a:p>
            <a:r>
              <a:rPr lang="en-US" dirty="0" smtClean="0">
                <a:effectLst/>
              </a:rPr>
              <a:t>The case can </a:t>
            </a:r>
            <a:r>
              <a:rPr lang="en-US" dirty="0">
                <a:effectLst/>
              </a:rPr>
              <a:t>be finished with molars in full Class II </a:t>
            </a:r>
            <a:r>
              <a:rPr lang="en-US" dirty="0" smtClean="0">
                <a:effectLst/>
              </a:rPr>
              <a:t>relationship.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662043" y="268407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effectLst/>
              </a:rPr>
              <a:t>MANAGEMENT OF CLASS II MALOCCLUSION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015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25617" y="1458435"/>
            <a:ext cx="6945086" cy="82731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2325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885000"/>
              </p:ext>
            </p:extLst>
          </p:nvPr>
        </p:nvGraphicFramePr>
        <p:xfrm>
          <a:off x="395785" y="2285753"/>
          <a:ext cx="8488908" cy="382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5714">
                  <a:extLst>
                    <a:ext uri="{9D8B030D-6E8A-4147-A177-3AD203B41FA5}">
                      <a16:colId xmlns:a16="http://schemas.microsoft.com/office/drawing/2014/main" val="3835478058"/>
                    </a:ext>
                  </a:extLst>
                </a:gridCol>
                <a:gridCol w="2083558">
                  <a:extLst>
                    <a:ext uri="{9D8B030D-6E8A-4147-A177-3AD203B41FA5}">
                      <a16:colId xmlns:a16="http://schemas.microsoft.com/office/drawing/2014/main" val="3652206149"/>
                    </a:ext>
                  </a:extLst>
                </a:gridCol>
                <a:gridCol w="2829636">
                  <a:extLst>
                    <a:ext uri="{9D8B030D-6E8A-4147-A177-3AD203B41FA5}">
                      <a16:colId xmlns:a16="http://schemas.microsoft.com/office/drawing/2014/main" val="382827659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CORE AREAS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DOMAIN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CATEGORY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0390087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/>
                        </a:rPr>
                        <a:t>Introduction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AFFECTIVE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NICE TO KNOW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282191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/>
                        </a:rPr>
                        <a:t>Classification of </a:t>
                      </a:r>
                      <a:r>
                        <a:rPr lang="en-US" sz="1600" dirty="0" err="1" smtClean="0">
                          <a:effectLst/>
                        </a:rPr>
                        <a:t>CIass</a:t>
                      </a:r>
                      <a:r>
                        <a:rPr lang="en-US" sz="1600" dirty="0" smtClean="0">
                          <a:effectLst/>
                        </a:rPr>
                        <a:t> II malocclusion</a:t>
                      </a:r>
                    </a:p>
                    <a:p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AFFECTIVE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NICE TO KNOW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4517178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/>
                        </a:rPr>
                        <a:t>Clinical features of Class II malocclusion Div. 1 and Div. 2</a:t>
                      </a:r>
                    </a:p>
                    <a:p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COGNITIVE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MUST KNOW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855685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Etiologic considerations of Class II malocclusion</a:t>
                      </a:r>
                    </a:p>
                    <a:p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COGNITIVE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MUST KNOW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837034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Management of Class II malocclusion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PSYCHOMOTOR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MUST KNOW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54817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504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34" y="1935922"/>
            <a:ext cx="8846393" cy="372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22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5563"/>
            <a:ext cx="9021169" cy="3695136"/>
          </a:xfrm>
        </p:spPr>
        <p:txBody>
          <a:bodyPr>
            <a:noAutofit/>
          </a:bodyPr>
          <a:lstStyle/>
          <a:p>
            <a:r>
              <a:rPr lang="en-US" sz="2400" b="1" u="sng" dirty="0">
                <a:effectLst/>
              </a:rPr>
              <a:t>MANAGEMENT OF CLASS II </a:t>
            </a:r>
            <a:r>
              <a:rPr lang="en-US" sz="2400" b="1" u="sng" dirty="0" smtClean="0">
                <a:effectLst/>
              </a:rPr>
              <a:t>MALOCCLUSION BY </a:t>
            </a:r>
            <a:r>
              <a:rPr lang="en-US" sz="2400" b="1" u="sng" dirty="0">
                <a:effectLst/>
              </a:rPr>
              <a:t>ORTHOGNATHIC SURGERY</a:t>
            </a:r>
            <a:r>
              <a:rPr lang="en-US" sz="2400" u="sng" dirty="0"/>
              <a:t> </a:t>
            </a:r>
            <a:endParaRPr lang="en-US" sz="2400" dirty="0" smtClean="0"/>
          </a:p>
          <a:p>
            <a:r>
              <a:rPr lang="en-US" sz="2400" dirty="0">
                <a:effectLst/>
              </a:rPr>
              <a:t>Any type of </a:t>
            </a:r>
            <a:r>
              <a:rPr lang="en-US" sz="2400" dirty="0" err="1">
                <a:effectLst/>
              </a:rPr>
              <a:t>orthognathic</a:t>
            </a:r>
            <a:r>
              <a:rPr lang="en-US" sz="2400" dirty="0">
                <a:effectLst/>
              </a:rPr>
              <a:t> surgery should </a:t>
            </a:r>
            <a:r>
              <a:rPr lang="en-US" sz="2400" dirty="0" smtClean="0">
                <a:effectLst/>
              </a:rPr>
              <a:t>be undertaken </a:t>
            </a:r>
            <a:r>
              <a:rPr lang="en-US" sz="2400" dirty="0">
                <a:effectLst/>
              </a:rPr>
              <a:t>only after cessation of growth.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i="1" dirty="0" err="1">
                <a:effectLst/>
              </a:rPr>
              <a:t>Presurgical</a:t>
            </a:r>
            <a:r>
              <a:rPr lang="en-US" sz="2400" i="1" dirty="0">
                <a:effectLst/>
              </a:rPr>
              <a:t> orthodontics should be considered in </a:t>
            </a:r>
            <a:r>
              <a:rPr lang="en-US" sz="2400" i="1" dirty="0" smtClean="0">
                <a:effectLst/>
              </a:rPr>
              <a:t>all cases </a:t>
            </a:r>
            <a:r>
              <a:rPr lang="en-US" sz="2400" dirty="0">
                <a:effectLst/>
              </a:rPr>
              <a:t>which require the repositioning of jaw segments</a:t>
            </a:r>
            <a:r>
              <a:rPr lang="en-US" sz="2400" dirty="0"/>
              <a:t> </a:t>
            </a:r>
            <a:r>
              <a:rPr lang="en-US" sz="2400" dirty="0">
                <a:effectLst/>
              </a:rPr>
              <a:t>and cases with an exaggerated curve of </a:t>
            </a:r>
            <a:r>
              <a:rPr lang="en-US" sz="2400" dirty="0" err="1">
                <a:effectLst/>
              </a:rPr>
              <a:t>Spee</a:t>
            </a:r>
            <a:r>
              <a:rPr lang="en-US" sz="2400" dirty="0">
                <a:effectLst/>
              </a:rPr>
              <a:t>. </a:t>
            </a:r>
            <a:endParaRPr lang="en-US" sz="2400" dirty="0" smtClean="0">
              <a:effectLst/>
            </a:endParaRPr>
          </a:p>
          <a:p>
            <a:r>
              <a:rPr lang="en-US" sz="2400" dirty="0" smtClean="0">
                <a:effectLst/>
              </a:rPr>
              <a:t>Without</a:t>
            </a:r>
            <a:r>
              <a:rPr lang="en-US" sz="2400" dirty="0">
                <a:effectLst/>
              </a:rPr>
              <a:t> </a:t>
            </a:r>
            <a:r>
              <a:rPr lang="en-US" sz="2400" dirty="0" smtClean="0">
                <a:effectLst/>
              </a:rPr>
              <a:t>proper </a:t>
            </a:r>
            <a:r>
              <a:rPr lang="en-US" sz="2400" dirty="0" err="1">
                <a:effectLst/>
              </a:rPr>
              <a:t>interdigitation</a:t>
            </a:r>
            <a:r>
              <a:rPr lang="en-US" sz="2400" dirty="0">
                <a:effectLst/>
              </a:rPr>
              <a:t> surgical results are very </a:t>
            </a:r>
            <a:r>
              <a:rPr lang="en-US" sz="2400" dirty="0" smtClean="0">
                <a:effectLst/>
              </a:rPr>
              <a:t>difficult to </a:t>
            </a:r>
            <a:r>
              <a:rPr lang="en-US" sz="2400" dirty="0">
                <a:effectLst/>
              </a:rPr>
              <a:t>maintain.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>
              <a:effectLst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662043" y="268407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effectLst/>
              </a:rPr>
              <a:t>MANAGEMENT OF CLASS II MALOCCLUSION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291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5563"/>
            <a:ext cx="9021169" cy="3695136"/>
          </a:xfrm>
        </p:spPr>
        <p:txBody>
          <a:bodyPr>
            <a:noAutofit/>
          </a:bodyPr>
          <a:lstStyle/>
          <a:p>
            <a:r>
              <a:rPr lang="en-US" sz="2400" b="1" u="sng" dirty="0">
                <a:effectLst/>
              </a:rPr>
              <a:t>MANAGEMENT OF CLASS II </a:t>
            </a:r>
            <a:r>
              <a:rPr lang="en-US" sz="2400" b="1" u="sng" dirty="0" smtClean="0">
                <a:effectLst/>
              </a:rPr>
              <a:t>MALOCCLUSION BY </a:t>
            </a:r>
            <a:r>
              <a:rPr lang="en-US" sz="2400" b="1" u="sng" dirty="0">
                <a:effectLst/>
              </a:rPr>
              <a:t>ORTHOGNATHIC SURGERY</a:t>
            </a:r>
            <a:r>
              <a:rPr lang="en-US" sz="2400" u="sng" dirty="0"/>
              <a:t> </a:t>
            </a:r>
            <a:endParaRPr lang="en-US" sz="2400" dirty="0" smtClean="0"/>
          </a:p>
          <a:p>
            <a:r>
              <a:rPr lang="en-US" b="1" i="1" dirty="0" smtClean="0">
                <a:effectLst/>
              </a:rPr>
              <a:t>Surgical Approaches For Maxillary </a:t>
            </a:r>
            <a:r>
              <a:rPr lang="en-US" b="1" i="1" dirty="0" err="1" smtClean="0">
                <a:effectLst/>
              </a:rPr>
              <a:t>Prognathism</a:t>
            </a:r>
            <a:r>
              <a:rPr lang="en-US" dirty="0" smtClean="0">
                <a:effectLst/>
              </a:rPr>
              <a:t>:</a:t>
            </a:r>
            <a:r>
              <a:rPr lang="en-US" sz="2400" dirty="0" smtClean="0"/>
              <a:t> </a:t>
            </a:r>
          </a:p>
          <a:p>
            <a:r>
              <a:rPr lang="en-US" dirty="0">
                <a:effectLst/>
              </a:rPr>
              <a:t>Total maxillary retro-positioning is thought to </a:t>
            </a:r>
            <a:r>
              <a:rPr lang="en-US" dirty="0" smtClean="0">
                <a:effectLst/>
              </a:rPr>
              <a:t>be a </a:t>
            </a:r>
            <a:r>
              <a:rPr lang="en-US" dirty="0">
                <a:effectLst/>
              </a:rPr>
              <a:t>difficult procedure. The various </a:t>
            </a:r>
            <a:r>
              <a:rPr lang="en-US" dirty="0" smtClean="0">
                <a:effectLst/>
              </a:rPr>
              <a:t>attachments, skeletal </a:t>
            </a:r>
            <a:r>
              <a:rPr lang="en-US" dirty="0">
                <a:effectLst/>
              </a:rPr>
              <a:t>and muscular, of the maxillary complex to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other craniofacial regions complicates </a:t>
            </a:r>
            <a:r>
              <a:rPr lang="en-US" dirty="0" smtClean="0">
                <a:effectLst/>
              </a:rPr>
              <a:t>its reattachment</a:t>
            </a:r>
            <a:r>
              <a:rPr lang="en-US" dirty="0">
                <a:effectLst/>
              </a:rPr>
              <a:t>. It might also cause a reduction of </a:t>
            </a:r>
            <a:r>
              <a:rPr lang="en-US" dirty="0" smtClean="0">
                <a:effectLst/>
              </a:rPr>
              <a:t>the pharyngeal </a:t>
            </a:r>
            <a:r>
              <a:rPr lang="en-US" dirty="0">
                <a:effectLst/>
              </a:rPr>
              <a:t>space. This procedure is seldom </a:t>
            </a:r>
            <a:r>
              <a:rPr lang="en-US" dirty="0" smtClean="0">
                <a:effectLst/>
              </a:rPr>
              <a:t>used</a:t>
            </a:r>
            <a:endParaRPr lang="en-US" dirty="0">
              <a:effectLst/>
            </a:endParaRPr>
          </a:p>
          <a:p>
            <a:r>
              <a:rPr lang="en-US" dirty="0" smtClean="0">
                <a:effectLst/>
              </a:rPr>
              <a:t>Partial </a:t>
            </a:r>
            <a:r>
              <a:rPr lang="en-US" dirty="0">
                <a:effectLst/>
              </a:rPr>
              <a:t>maxillary retro-positioning is currently </a:t>
            </a:r>
            <a:r>
              <a:rPr lang="en-US" dirty="0" smtClean="0">
                <a:effectLst/>
              </a:rPr>
              <a:t>the most </a:t>
            </a:r>
            <a:r>
              <a:rPr lang="en-US" dirty="0">
                <a:effectLst/>
              </a:rPr>
              <a:t>commonly used </a:t>
            </a:r>
            <a:r>
              <a:rPr lang="en-US" dirty="0" smtClean="0">
                <a:effectLst/>
              </a:rPr>
              <a:t>procedure.</a:t>
            </a:r>
          </a:p>
          <a:p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It is relatively simple and involves the </a:t>
            </a:r>
            <a:r>
              <a:rPr lang="en-US" dirty="0" smtClean="0">
                <a:effectLst/>
              </a:rPr>
              <a:t>extraction of </a:t>
            </a:r>
            <a:r>
              <a:rPr lang="en-US" dirty="0">
                <a:effectLst/>
              </a:rPr>
              <a:t>upper first premolars and the </a:t>
            </a:r>
            <a:r>
              <a:rPr lang="en-US" dirty="0" smtClean="0">
                <a:effectLst/>
              </a:rPr>
              <a:t>retro-positioning of </a:t>
            </a:r>
            <a:r>
              <a:rPr lang="en-US" dirty="0">
                <a:effectLst/>
              </a:rPr>
              <a:t>maxilla in the extracted area.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>
              <a:effectLst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662043" y="268407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effectLst/>
              </a:rPr>
              <a:t>MANAGEMENT OF CLASS II MALOCCLUSION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807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5563"/>
            <a:ext cx="9021169" cy="3695136"/>
          </a:xfrm>
        </p:spPr>
        <p:txBody>
          <a:bodyPr>
            <a:noAutofit/>
          </a:bodyPr>
          <a:lstStyle/>
          <a:p>
            <a:r>
              <a:rPr lang="en-US" sz="2400" b="1" u="sng" dirty="0">
                <a:effectLst/>
              </a:rPr>
              <a:t>MANAGEMENT OF CLASS II </a:t>
            </a:r>
            <a:r>
              <a:rPr lang="en-US" sz="2400" b="1" u="sng" dirty="0" smtClean="0">
                <a:effectLst/>
              </a:rPr>
              <a:t>MALOCCLUSION BY </a:t>
            </a:r>
            <a:r>
              <a:rPr lang="en-US" sz="2400" b="1" u="sng" dirty="0">
                <a:effectLst/>
              </a:rPr>
              <a:t>ORTHOGNATHIC SURGERY</a:t>
            </a:r>
            <a:r>
              <a:rPr lang="en-US" sz="2400" u="sng" dirty="0"/>
              <a:t> </a:t>
            </a:r>
            <a:endParaRPr lang="en-US" sz="2400" dirty="0" smtClean="0"/>
          </a:p>
          <a:p>
            <a:r>
              <a:rPr lang="en-US" b="1" i="1" dirty="0" smtClean="0">
                <a:effectLst/>
              </a:rPr>
              <a:t>Surgical Approaches For Mandibular </a:t>
            </a:r>
            <a:r>
              <a:rPr lang="en-US" b="1" i="1" dirty="0" err="1" smtClean="0">
                <a:effectLst/>
              </a:rPr>
              <a:t>Retrognathism</a:t>
            </a:r>
            <a:r>
              <a:rPr lang="en-US" dirty="0" smtClean="0">
                <a:effectLst/>
              </a:rPr>
              <a:t>:</a:t>
            </a:r>
            <a:r>
              <a:rPr lang="en-US" sz="2400" dirty="0" smtClean="0"/>
              <a:t> </a:t>
            </a:r>
          </a:p>
          <a:p>
            <a:r>
              <a:rPr lang="en-US" dirty="0">
                <a:effectLst/>
              </a:rPr>
              <a:t>The procedure </a:t>
            </a:r>
            <a:r>
              <a:rPr lang="en-US" dirty="0" smtClean="0">
                <a:effectLst/>
              </a:rPr>
              <a:t>that is </a:t>
            </a:r>
            <a:r>
              <a:rPr lang="en-US" dirty="0">
                <a:effectLst/>
              </a:rPr>
              <a:t>most frequently used currently is the intraoral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bilateral, sagittal split osteotomy.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The </a:t>
            </a:r>
            <a:r>
              <a:rPr lang="en-US" dirty="0">
                <a:effectLst/>
              </a:rPr>
              <a:t>main </a:t>
            </a:r>
            <a:r>
              <a:rPr lang="en-US" dirty="0" smtClean="0">
                <a:effectLst/>
              </a:rPr>
              <a:t>advantage for </a:t>
            </a:r>
            <a:r>
              <a:rPr lang="en-US" dirty="0">
                <a:effectLst/>
              </a:rPr>
              <a:t>this procedure is a good post-treatment stability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(because of bony interfaces in the split area allows </a:t>
            </a:r>
            <a:r>
              <a:rPr lang="en-US" dirty="0" smtClean="0">
                <a:effectLst/>
              </a:rPr>
              <a:t>a larger </a:t>
            </a:r>
            <a:r>
              <a:rPr lang="en-US" dirty="0">
                <a:effectLst/>
              </a:rPr>
              <a:t>area for bone apposition).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The </a:t>
            </a:r>
            <a:r>
              <a:rPr lang="en-US" dirty="0">
                <a:effectLst/>
              </a:rPr>
              <a:t>main </a:t>
            </a:r>
            <a:r>
              <a:rPr lang="en-US" dirty="0" smtClean="0">
                <a:effectLst/>
              </a:rPr>
              <a:t>drawback of </a:t>
            </a:r>
            <a:r>
              <a:rPr lang="en-US" dirty="0">
                <a:effectLst/>
              </a:rPr>
              <a:t>this surgical procedure is damage to the long </a:t>
            </a:r>
            <a:r>
              <a:rPr lang="en-US" dirty="0" smtClean="0">
                <a:effectLst/>
              </a:rPr>
              <a:t>buccal nerve </a:t>
            </a:r>
            <a:r>
              <a:rPr lang="en-US" dirty="0">
                <a:effectLst/>
              </a:rPr>
              <a:t>and/or lingual nerve. This may lead </a:t>
            </a:r>
            <a:r>
              <a:rPr lang="en-US" dirty="0" smtClean="0">
                <a:effectLst/>
              </a:rPr>
              <a:t>to paresthesia </a:t>
            </a:r>
            <a:r>
              <a:rPr lang="en-US" dirty="0">
                <a:effectLst/>
              </a:rPr>
              <a:t>for a period of 5-6 months, till </a:t>
            </a:r>
            <a:r>
              <a:rPr lang="en-US" dirty="0" smtClean="0">
                <a:effectLst/>
              </a:rPr>
              <a:t>regeneration takes </a:t>
            </a:r>
            <a:r>
              <a:rPr lang="en-US" dirty="0">
                <a:effectLst/>
              </a:rPr>
              <a:t>place.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>
              <a:effectLst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662043" y="268407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effectLst/>
              </a:rPr>
              <a:t>MANAGEMENT OF CLASS II MALOCCLUSION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531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MANAGEMENT OF CLASS II DIV. 2 CASES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51" y="2096064"/>
            <a:ext cx="8557145" cy="3695136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effectLst/>
              </a:rPr>
              <a:t>The treatment </a:t>
            </a:r>
            <a:r>
              <a:rPr lang="en-US" dirty="0" smtClean="0">
                <a:effectLst/>
              </a:rPr>
              <a:t>sequence remains </a:t>
            </a:r>
            <a:r>
              <a:rPr lang="en-US" dirty="0">
                <a:effectLst/>
              </a:rPr>
              <a:t>the same except that for any form of </a:t>
            </a:r>
            <a:r>
              <a:rPr lang="en-US" dirty="0" smtClean="0">
                <a:effectLst/>
              </a:rPr>
              <a:t>treatment modality </a:t>
            </a:r>
            <a:r>
              <a:rPr lang="en-US" dirty="0">
                <a:effectLst/>
              </a:rPr>
              <a:t>to be instituted the </a:t>
            </a:r>
            <a:r>
              <a:rPr lang="en-US" dirty="0" err="1">
                <a:effectLst/>
              </a:rPr>
              <a:t>retroclined</a:t>
            </a:r>
            <a:r>
              <a:rPr lang="en-US" dirty="0">
                <a:effectLst/>
              </a:rPr>
              <a:t> teeth have </a:t>
            </a:r>
            <a:r>
              <a:rPr lang="en-US" dirty="0" smtClean="0">
                <a:effectLst/>
              </a:rPr>
              <a:t>to be </a:t>
            </a:r>
            <a:r>
              <a:rPr lang="en-US" dirty="0">
                <a:effectLst/>
              </a:rPr>
              <a:t>aligned in a proper </a:t>
            </a:r>
            <a:r>
              <a:rPr lang="en-US" dirty="0" err="1">
                <a:effectLst/>
              </a:rPr>
              <a:t>labio</a:t>
            </a:r>
            <a:r>
              <a:rPr lang="en-US" dirty="0">
                <a:effectLst/>
              </a:rPr>
              <a:t>-lingual </a:t>
            </a:r>
            <a:r>
              <a:rPr lang="en-US" dirty="0" smtClean="0">
                <a:effectLst/>
              </a:rPr>
              <a:t>direction.</a:t>
            </a:r>
          </a:p>
          <a:p>
            <a:r>
              <a:rPr lang="en-US" dirty="0" smtClean="0">
                <a:effectLst/>
              </a:rPr>
              <a:t>Correction </a:t>
            </a:r>
            <a:r>
              <a:rPr lang="en-US" dirty="0">
                <a:effectLst/>
              </a:rPr>
              <a:t>of the exaggerated curve of </a:t>
            </a:r>
            <a:r>
              <a:rPr lang="en-US" dirty="0" err="1">
                <a:effectLst/>
              </a:rPr>
              <a:t>Spee</a:t>
            </a:r>
            <a:r>
              <a:rPr lang="en-US" dirty="0">
                <a:effectLst/>
              </a:rPr>
              <a:t>, may </a:t>
            </a:r>
            <a:r>
              <a:rPr lang="en-US" dirty="0" smtClean="0">
                <a:effectLst/>
              </a:rPr>
              <a:t>also pose </a:t>
            </a:r>
            <a:r>
              <a:rPr lang="en-US" dirty="0">
                <a:effectLst/>
              </a:rPr>
              <a:t>some problems.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>
                <a:effectLst/>
              </a:rPr>
              <a:t>The maxillary </a:t>
            </a:r>
            <a:r>
              <a:rPr lang="en-US" dirty="0">
                <a:effectLst/>
              </a:rPr>
              <a:t>first premolars are generally extracted </a:t>
            </a:r>
            <a:r>
              <a:rPr lang="en-US" dirty="0" smtClean="0">
                <a:effectLst/>
              </a:rPr>
              <a:t>to create </a:t>
            </a:r>
            <a:r>
              <a:rPr lang="en-US" dirty="0">
                <a:effectLst/>
              </a:rPr>
              <a:t>space for aligning the crowded maxillary </a:t>
            </a:r>
            <a:r>
              <a:rPr lang="en-US" dirty="0" smtClean="0">
                <a:effectLst/>
              </a:rPr>
              <a:t>anterior segment</a:t>
            </a:r>
            <a:r>
              <a:rPr lang="en-US" dirty="0">
                <a:effectLst/>
              </a:rPr>
              <a:t>.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Anterior </a:t>
            </a:r>
            <a:r>
              <a:rPr lang="en-US" dirty="0">
                <a:effectLst/>
              </a:rPr>
              <a:t>bite-planes, reverse curve of </a:t>
            </a:r>
            <a:r>
              <a:rPr lang="en-US" dirty="0" err="1" smtClean="0">
                <a:effectLst/>
              </a:rPr>
              <a:t>Spee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wires </a:t>
            </a:r>
            <a:r>
              <a:rPr lang="en-US" dirty="0">
                <a:effectLst/>
              </a:rPr>
              <a:t>and anchor bend in arch wires may be used </a:t>
            </a:r>
            <a:r>
              <a:rPr lang="en-US" dirty="0" smtClean="0">
                <a:effectLst/>
              </a:rPr>
              <a:t>to correct </a:t>
            </a:r>
            <a:r>
              <a:rPr lang="en-US" dirty="0">
                <a:effectLst/>
              </a:rPr>
              <a:t>the anterior deep bite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689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104634"/>
            <a:ext cx="7765321" cy="1326321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52" y="1132612"/>
            <a:ext cx="8306110" cy="56220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355" y="1198791"/>
            <a:ext cx="1378424" cy="341194"/>
          </a:xfrm>
          <a:prstGeom prst="rect">
            <a:avLst/>
          </a:prstGeom>
          <a:solidFill>
            <a:srgbClr val="E9EEF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67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86" y="2115764"/>
            <a:ext cx="8843154" cy="36754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346" y="2096064"/>
            <a:ext cx="1607478" cy="369332"/>
          </a:xfrm>
          <a:prstGeom prst="rect">
            <a:avLst/>
          </a:prstGeom>
          <a:solidFill>
            <a:srgbClr val="E9E5E8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E9E5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06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031" y="692696"/>
            <a:ext cx="6673174" cy="1170537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63233"/>
            <a:ext cx="9036496" cy="4014039"/>
          </a:xfrm>
        </p:spPr>
        <p:txBody>
          <a:bodyPr>
            <a:normAutofit fontScale="62500" lnSpcReduction="20000"/>
          </a:bodyPr>
          <a:lstStyle/>
          <a:p>
            <a:r>
              <a:rPr lang="en-US" sz="3450" dirty="0"/>
              <a:t>Textbook of Orthodontics – </a:t>
            </a:r>
            <a:r>
              <a:rPr lang="en-US" sz="3450" dirty="0" err="1"/>
              <a:t>Gurkeerat</a:t>
            </a:r>
            <a:r>
              <a:rPr lang="en-US" sz="3450" dirty="0"/>
              <a:t> Singh, </a:t>
            </a:r>
            <a:r>
              <a:rPr lang="en-US" sz="3450" dirty="0" err="1"/>
              <a:t>Jaypee</a:t>
            </a:r>
            <a:r>
              <a:rPr lang="en-US" sz="3450" dirty="0"/>
              <a:t> Brothers; 2</a:t>
            </a:r>
            <a:r>
              <a:rPr lang="en-US" sz="3450" baseline="30000" dirty="0"/>
              <a:t>nd</a:t>
            </a:r>
            <a:r>
              <a:rPr lang="en-US" sz="3450" dirty="0"/>
              <a:t> Edition </a:t>
            </a:r>
          </a:p>
          <a:p>
            <a:r>
              <a:rPr lang="en-US" sz="3450" dirty="0"/>
              <a:t>Orthodontics – The Art and Science, S.I </a:t>
            </a:r>
            <a:r>
              <a:rPr lang="en-US" sz="3450" dirty="0" err="1"/>
              <a:t>Bhalajhi</a:t>
            </a:r>
            <a:r>
              <a:rPr lang="en-US" sz="3450" dirty="0"/>
              <a:t>, </a:t>
            </a:r>
            <a:r>
              <a:rPr lang="en-US" sz="3450" dirty="0" err="1"/>
              <a:t>AryaMedi</a:t>
            </a:r>
            <a:r>
              <a:rPr lang="en-US" sz="3450" dirty="0"/>
              <a:t> Publishing; 7</a:t>
            </a:r>
            <a:r>
              <a:rPr lang="en-US" sz="3450" baseline="30000" dirty="0"/>
              <a:t>th</a:t>
            </a:r>
            <a:r>
              <a:rPr lang="en-US" sz="3450" dirty="0"/>
              <a:t> Edition</a:t>
            </a:r>
          </a:p>
          <a:p>
            <a:r>
              <a:rPr lang="en-US" sz="3450" dirty="0"/>
              <a:t>Textbook of Orthodontics – Sridhar </a:t>
            </a:r>
            <a:r>
              <a:rPr lang="en-US" sz="3450" dirty="0" err="1"/>
              <a:t>Premkumar</a:t>
            </a:r>
            <a:r>
              <a:rPr lang="en-US" sz="3450" dirty="0"/>
              <a:t>, Elsevier; 1</a:t>
            </a:r>
            <a:r>
              <a:rPr lang="en-US" sz="3450" baseline="30000" dirty="0"/>
              <a:t>st</a:t>
            </a:r>
            <a:r>
              <a:rPr lang="en-US" sz="3450" dirty="0"/>
              <a:t> Edition</a:t>
            </a:r>
          </a:p>
          <a:p>
            <a:r>
              <a:rPr lang="en-US" sz="3450" dirty="0"/>
              <a:t>Orthodontics: Diagnosis and Management of Malocclusion and </a:t>
            </a:r>
            <a:r>
              <a:rPr lang="en-US" sz="3450" dirty="0" err="1"/>
              <a:t>Dentofacial</a:t>
            </a:r>
            <a:r>
              <a:rPr lang="en-US" sz="3450" dirty="0"/>
              <a:t> Deformities – O.P </a:t>
            </a:r>
            <a:r>
              <a:rPr lang="en-US" sz="3450" dirty="0" err="1"/>
              <a:t>Kharbanda</a:t>
            </a:r>
            <a:r>
              <a:rPr lang="en-US" sz="3450" dirty="0"/>
              <a:t>, Elsevier; 1</a:t>
            </a:r>
            <a:r>
              <a:rPr lang="en-US" sz="3450" baseline="30000" dirty="0"/>
              <a:t>st</a:t>
            </a:r>
            <a:r>
              <a:rPr lang="en-US" sz="3450" dirty="0"/>
              <a:t> Edition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401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8650" y="1031422"/>
            <a:ext cx="7886700" cy="1093844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&amp; Answer Session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46258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0"/>
            <a:ext cx="7765321" cy="1326321"/>
          </a:xfrm>
        </p:spPr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25" y="928048"/>
            <a:ext cx="8761863" cy="59299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effectLst/>
              </a:rPr>
              <a:t>Introduction</a:t>
            </a:r>
            <a:endParaRPr lang="en-US" dirty="0">
              <a:effectLst/>
            </a:endParaRPr>
          </a:p>
          <a:p>
            <a:r>
              <a:rPr lang="en-US" dirty="0" smtClean="0">
                <a:effectLst/>
              </a:rPr>
              <a:t>Classification </a:t>
            </a:r>
            <a:r>
              <a:rPr lang="en-US" dirty="0">
                <a:effectLst/>
              </a:rPr>
              <a:t>of </a:t>
            </a:r>
            <a:r>
              <a:rPr lang="en-US" dirty="0" err="1">
                <a:effectLst/>
              </a:rPr>
              <a:t>CIass</a:t>
            </a:r>
            <a:r>
              <a:rPr lang="en-US" dirty="0">
                <a:effectLst/>
              </a:rPr>
              <a:t> II </a:t>
            </a:r>
            <a:r>
              <a:rPr lang="en-US" dirty="0" smtClean="0">
                <a:effectLst/>
              </a:rPr>
              <a:t>malocclusion</a:t>
            </a:r>
          </a:p>
          <a:p>
            <a:r>
              <a:rPr lang="en-US" dirty="0" smtClean="0">
                <a:effectLst/>
              </a:rPr>
              <a:t>Clinical </a:t>
            </a:r>
            <a:r>
              <a:rPr lang="en-US" dirty="0">
                <a:effectLst/>
              </a:rPr>
              <a:t>features of Class II malocclusion Div. </a:t>
            </a:r>
            <a:r>
              <a:rPr lang="en-US" dirty="0" smtClean="0">
                <a:effectLst/>
              </a:rPr>
              <a:t>1 and </a:t>
            </a:r>
            <a:r>
              <a:rPr lang="en-US" dirty="0">
                <a:effectLst/>
              </a:rPr>
              <a:t>Div. </a:t>
            </a:r>
            <a:r>
              <a:rPr lang="en-US" dirty="0" smtClean="0">
                <a:effectLst/>
              </a:rPr>
              <a:t>2</a:t>
            </a:r>
          </a:p>
          <a:p>
            <a:r>
              <a:rPr lang="en-US" dirty="0" smtClean="0">
                <a:effectLst/>
              </a:rPr>
              <a:t>Etiologic </a:t>
            </a:r>
            <a:r>
              <a:rPr lang="en-US" dirty="0">
                <a:effectLst/>
              </a:rPr>
              <a:t>considerations of Class II </a:t>
            </a:r>
            <a:r>
              <a:rPr lang="en-US" dirty="0" smtClean="0">
                <a:effectLst/>
              </a:rPr>
              <a:t>malocclusion</a:t>
            </a:r>
            <a:endParaRPr lang="en-US" dirty="0">
              <a:effectLst/>
            </a:endParaRPr>
          </a:p>
          <a:p>
            <a:r>
              <a:rPr lang="en-US" dirty="0" smtClean="0">
                <a:effectLst/>
              </a:rPr>
              <a:t>Management </a:t>
            </a:r>
            <a:r>
              <a:rPr lang="en-US" dirty="0">
                <a:effectLst/>
              </a:rPr>
              <a:t>of Class II </a:t>
            </a:r>
            <a:r>
              <a:rPr lang="en-US" dirty="0" smtClean="0">
                <a:effectLst/>
              </a:rPr>
              <a:t>malocclusion</a:t>
            </a:r>
            <a:endParaRPr lang="en-US" dirty="0">
              <a:effectLst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Management of functional </a:t>
            </a:r>
            <a:r>
              <a:rPr lang="en-US" dirty="0" smtClean="0">
                <a:effectLst/>
              </a:rPr>
              <a:t>disturbances</a:t>
            </a:r>
            <a:endParaRPr lang="en-US" dirty="0">
              <a:effectLst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Management of Class II malocclusion </a:t>
            </a:r>
            <a:r>
              <a:rPr lang="en-US" dirty="0" smtClean="0">
                <a:effectLst/>
              </a:rPr>
              <a:t>during mixed </a:t>
            </a:r>
            <a:r>
              <a:rPr lang="en-US" dirty="0">
                <a:effectLst/>
              </a:rPr>
              <a:t>dentition </a:t>
            </a:r>
            <a:r>
              <a:rPr lang="en-US" dirty="0" smtClean="0">
                <a:effectLst/>
              </a:rPr>
              <a:t>period</a:t>
            </a:r>
            <a:endParaRPr lang="en-US" dirty="0">
              <a:effectLst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Management of Class II malocclusion </a:t>
            </a:r>
            <a:r>
              <a:rPr lang="en-US" dirty="0" smtClean="0">
                <a:effectLst/>
              </a:rPr>
              <a:t>with maxillary </a:t>
            </a:r>
            <a:r>
              <a:rPr lang="en-US" dirty="0" err="1">
                <a:effectLst/>
              </a:rPr>
              <a:t>prognathism</a:t>
            </a:r>
            <a:r>
              <a:rPr lang="en-US" dirty="0">
                <a:effectLst/>
              </a:rPr>
              <a:t> with normal </a:t>
            </a:r>
            <a:r>
              <a:rPr lang="en-US" dirty="0" smtClean="0">
                <a:effectLst/>
              </a:rPr>
              <a:t>mandible</a:t>
            </a:r>
            <a:endParaRPr lang="en-US" dirty="0">
              <a:effectLst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Management of mandibular </a:t>
            </a:r>
            <a:r>
              <a:rPr lang="en-US" dirty="0" smtClean="0">
                <a:effectLst/>
              </a:rPr>
              <a:t>deficiency</a:t>
            </a:r>
            <a:endParaRPr lang="en-US" dirty="0">
              <a:effectLst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effectLst/>
              </a:rPr>
              <a:t>Management </a:t>
            </a:r>
            <a:r>
              <a:rPr lang="en-US" dirty="0">
                <a:effectLst/>
              </a:rPr>
              <a:t>of </a:t>
            </a:r>
            <a:r>
              <a:rPr lang="en-US" dirty="0" err="1">
                <a:effectLst/>
              </a:rPr>
              <a:t>dentoalveolar</a:t>
            </a:r>
            <a:r>
              <a:rPr lang="en-US" dirty="0">
                <a:effectLst/>
              </a:rPr>
              <a:t> Class </a:t>
            </a:r>
            <a:r>
              <a:rPr lang="en-US" dirty="0" smtClean="0">
                <a:effectLst/>
              </a:rPr>
              <a:t>II malocclusion </a:t>
            </a:r>
            <a:r>
              <a:rPr lang="en-US" dirty="0">
                <a:effectLst/>
              </a:rPr>
              <a:t>with normal skeletal </a:t>
            </a:r>
            <a:r>
              <a:rPr lang="en-US" dirty="0" smtClean="0">
                <a:effectLst/>
              </a:rPr>
              <a:t>relationship</a:t>
            </a:r>
            <a:endParaRPr lang="en-US" dirty="0">
              <a:effectLst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effectLst/>
              </a:rPr>
              <a:t>Management </a:t>
            </a:r>
            <a:r>
              <a:rPr lang="en-US" dirty="0">
                <a:effectLst/>
              </a:rPr>
              <a:t>of Class II malocclusion in </a:t>
            </a:r>
            <a:r>
              <a:rPr lang="en-US" dirty="0" smtClean="0">
                <a:effectLst/>
              </a:rPr>
              <a:t>adults</a:t>
            </a:r>
            <a:endParaRPr lang="en-US" dirty="0">
              <a:effectLst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effectLst/>
              </a:rPr>
              <a:t>Management </a:t>
            </a:r>
            <a:r>
              <a:rPr lang="en-US" dirty="0">
                <a:effectLst/>
              </a:rPr>
              <a:t>of Class II malocclusion </a:t>
            </a:r>
            <a:r>
              <a:rPr lang="en-US" dirty="0" smtClean="0">
                <a:effectLst/>
              </a:rPr>
              <a:t>by </a:t>
            </a:r>
            <a:r>
              <a:rPr lang="en-US" dirty="0" err="1" smtClean="0">
                <a:effectLst/>
              </a:rPr>
              <a:t>orthognathic</a:t>
            </a:r>
            <a:r>
              <a:rPr lang="en-US" dirty="0" smtClean="0">
                <a:effectLst/>
              </a:rPr>
              <a:t> surgery</a:t>
            </a:r>
            <a:endParaRPr lang="en-US" dirty="0">
              <a:effectLst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effectLst/>
              </a:rPr>
              <a:t>Surgical </a:t>
            </a:r>
            <a:r>
              <a:rPr lang="en-US" dirty="0">
                <a:effectLst/>
              </a:rPr>
              <a:t>approach for </a:t>
            </a:r>
            <a:r>
              <a:rPr lang="en-US" dirty="0" smtClean="0">
                <a:effectLst/>
              </a:rPr>
              <a:t>mandibular </a:t>
            </a:r>
            <a:r>
              <a:rPr lang="en-US" dirty="0" err="1" smtClean="0">
                <a:effectLst/>
              </a:rPr>
              <a:t>retrognathism</a:t>
            </a:r>
            <a:endParaRPr lang="en-US" dirty="0">
              <a:effectLst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effectLst/>
              </a:rPr>
              <a:t>Management </a:t>
            </a:r>
            <a:r>
              <a:rPr lang="en-US" dirty="0">
                <a:effectLst/>
              </a:rPr>
              <a:t>of Class II Div. 2 cases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16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81" y="393297"/>
            <a:ext cx="7765321" cy="1326321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57" y="1473958"/>
            <a:ext cx="8734567" cy="4804012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</a:rPr>
              <a:t>Class II is the most common </a:t>
            </a:r>
            <a:r>
              <a:rPr lang="en-US" sz="2400" dirty="0" smtClean="0">
                <a:effectLst/>
              </a:rPr>
              <a:t>and difficult </a:t>
            </a:r>
            <a:r>
              <a:rPr lang="en-US" sz="2400" dirty="0">
                <a:effectLst/>
              </a:rPr>
              <a:t>to treat malocclusion as compared to </a:t>
            </a:r>
            <a:r>
              <a:rPr lang="en-US" sz="2400" dirty="0" smtClean="0">
                <a:effectLst/>
              </a:rPr>
              <a:t>other malocclusions</a:t>
            </a:r>
            <a:r>
              <a:rPr lang="en-US" sz="2400" dirty="0">
                <a:effectLst/>
              </a:rPr>
              <a:t>, due to its wide ranging varieties </a:t>
            </a:r>
            <a:r>
              <a:rPr lang="en-US" sz="2400" dirty="0" smtClean="0">
                <a:effectLst/>
              </a:rPr>
              <a:t>and interplay </a:t>
            </a:r>
            <a:r>
              <a:rPr lang="en-US" sz="2400" dirty="0">
                <a:effectLst/>
              </a:rPr>
              <a:t>of various types of etiological </a:t>
            </a:r>
            <a:r>
              <a:rPr lang="en-US" sz="2400" dirty="0" smtClean="0">
                <a:effectLst/>
              </a:rPr>
              <a:t>factors. </a:t>
            </a:r>
          </a:p>
          <a:p>
            <a:r>
              <a:rPr lang="en-US" sz="2400" dirty="0" smtClean="0">
                <a:effectLst/>
              </a:rPr>
              <a:t>There </a:t>
            </a:r>
            <a:r>
              <a:rPr lang="en-US" sz="2400" dirty="0">
                <a:effectLst/>
              </a:rPr>
              <a:t>is no universal </a:t>
            </a:r>
            <a:r>
              <a:rPr lang="en-US" sz="2400" dirty="0" smtClean="0">
                <a:effectLst/>
              </a:rPr>
              <a:t>method of </a:t>
            </a:r>
            <a:r>
              <a:rPr lang="en-US" sz="2400" dirty="0">
                <a:effectLst/>
              </a:rPr>
              <a:t>managing the condition</a:t>
            </a:r>
            <a:r>
              <a:rPr lang="en-US" sz="2400" dirty="0" smtClean="0">
                <a:effectLst/>
              </a:rPr>
              <a:t>.</a:t>
            </a:r>
          </a:p>
          <a:p>
            <a:r>
              <a:rPr lang="en-US" sz="2400" dirty="0" smtClean="0">
                <a:effectLst/>
              </a:rPr>
              <a:t>It </a:t>
            </a:r>
            <a:r>
              <a:rPr lang="en-US" sz="2400" dirty="0">
                <a:effectLst/>
              </a:rPr>
              <a:t>is essential to have </a:t>
            </a:r>
            <a:r>
              <a:rPr lang="en-US" sz="2400" dirty="0" smtClean="0">
                <a:effectLst/>
              </a:rPr>
              <a:t>an adequate </a:t>
            </a:r>
            <a:r>
              <a:rPr lang="en-US" sz="2400" dirty="0">
                <a:effectLst/>
              </a:rPr>
              <a:t>knowledge of normal growth pattern </a:t>
            </a:r>
            <a:r>
              <a:rPr lang="en-US" sz="2400" dirty="0" smtClean="0">
                <a:effectLst/>
              </a:rPr>
              <a:t>and various </a:t>
            </a:r>
            <a:r>
              <a:rPr lang="en-US" sz="2400" dirty="0">
                <a:effectLst/>
              </a:rPr>
              <a:t>cephalometric analysis for proper </a:t>
            </a:r>
            <a:r>
              <a:rPr lang="en-US" sz="2400" dirty="0" smtClean="0">
                <a:effectLst/>
              </a:rPr>
              <a:t>diagnosis and </a:t>
            </a:r>
            <a:r>
              <a:rPr lang="en-US" sz="2400" dirty="0">
                <a:effectLst/>
              </a:rPr>
              <a:t>treatment planning.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4011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81" y="393297"/>
            <a:ext cx="7765321" cy="1326321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CLASSIFICATION OF CLASS II MALOCCLUSION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57" y="1473958"/>
            <a:ext cx="8734567" cy="4804012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</a:rPr>
              <a:t>The Angle’s classification of Class II mainly </a:t>
            </a:r>
            <a:r>
              <a:rPr lang="en-US" sz="2400" dirty="0" smtClean="0">
                <a:effectLst/>
              </a:rPr>
              <a:t>indicates the </a:t>
            </a:r>
            <a:r>
              <a:rPr lang="en-US" sz="2400" dirty="0">
                <a:effectLst/>
              </a:rPr>
              <a:t>distal relationship of the mandible to the </a:t>
            </a:r>
            <a:r>
              <a:rPr lang="en-US" sz="2400" dirty="0" smtClean="0">
                <a:effectLst/>
              </a:rPr>
              <a:t>maxilla,</a:t>
            </a:r>
            <a:r>
              <a:rPr lang="en-US" sz="2400" dirty="0">
                <a:effectLst/>
              </a:rPr>
              <a:t> </a:t>
            </a:r>
            <a:r>
              <a:rPr lang="en-US" sz="2400" dirty="0" smtClean="0">
                <a:effectLst/>
              </a:rPr>
              <a:t>i.e</a:t>
            </a:r>
            <a:r>
              <a:rPr lang="en-US" sz="2400" dirty="0">
                <a:effectLst/>
              </a:rPr>
              <a:t>. the </a:t>
            </a:r>
            <a:r>
              <a:rPr lang="en-US" sz="2400" dirty="0" err="1">
                <a:effectLst/>
              </a:rPr>
              <a:t>disto</a:t>
            </a:r>
            <a:r>
              <a:rPr lang="en-US" sz="2400" dirty="0">
                <a:effectLst/>
              </a:rPr>
              <a:t>-buccal cusp of </a:t>
            </a:r>
            <a:r>
              <a:rPr lang="en-US" sz="2400" dirty="0" smtClean="0">
                <a:effectLst/>
              </a:rPr>
              <a:t>upper</a:t>
            </a:r>
            <a:r>
              <a:rPr lang="en-US" sz="2400" dirty="0">
                <a:effectLst/>
              </a:rPr>
              <a:t> </a:t>
            </a:r>
            <a:r>
              <a:rPr lang="en-US" sz="2400" dirty="0" smtClean="0">
                <a:effectLst/>
              </a:rPr>
              <a:t>first </a:t>
            </a:r>
            <a:r>
              <a:rPr lang="en-US" sz="2400" dirty="0">
                <a:effectLst/>
              </a:rPr>
              <a:t>permanent molar occludes with the buccal </a:t>
            </a:r>
            <a:r>
              <a:rPr lang="en-US" sz="2400" dirty="0" smtClean="0">
                <a:effectLst/>
              </a:rPr>
              <a:t>groove of </a:t>
            </a:r>
            <a:r>
              <a:rPr lang="en-US" sz="2400" dirty="0">
                <a:effectLst/>
              </a:rPr>
              <a:t>the lower first permanent molar.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400" dirty="0">
                <a:effectLst/>
              </a:rPr>
              <a:t>Angle </a:t>
            </a:r>
            <a:r>
              <a:rPr lang="en-US" sz="2400" dirty="0" smtClean="0">
                <a:effectLst/>
              </a:rPr>
              <a:t>subdivided </a:t>
            </a:r>
            <a:r>
              <a:rPr lang="en-US" sz="2400" dirty="0">
                <a:effectLst/>
              </a:rPr>
              <a:t>the Class II malocclusion into two types: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Class II Division 1—the molar relationship is </a:t>
            </a:r>
            <a:r>
              <a:rPr lang="en-US" sz="2400" dirty="0" smtClean="0">
                <a:effectLst/>
              </a:rPr>
              <a:t>Class II </a:t>
            </a:r>
            <a:r>
              <a:rPr lang="en-US" sz="2400" dirty="0">
                <a:effectLst/>
              </a:rPr>
              <a:t>with the upper </a:t>
            </a:r>
            <a:r>
              <a:rPr lang="en-US" sz="2400" dirty="0" err="1">
                <a:effectLst/>
              </a:rPr>
              <a:t>anteriors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proclined</a:t>
            </a:r>
            <a:r>
              <a:rPr lang="en-US" sz="2400" dirty="0">
                <a:effectLst/>
              </a:rPr>
              <a:t> </a:t>
            </a:r>
            <a:endParaRPr lang="en-US" sz="2400" dirty="0" smtClean="0">
              <a:effectLst/>
            </a:endParaRPr>
          </a:p>
          <a:p>
            <a:pPr marL="0" indent="0">
              <a:buNone/>
            </a:pPr>
            <a:r>
              <a:rPr lang="en-US" sz="2400" dirty="0">
                <a:effectLst/>
              </a:rPr>
              <a:t> </a:t>
            </a:r>
            <a:r>
              <a:rPr lang="en-US" sz="2400" dirty="0" smtClean="0">
                <a:effectLst/>
              </a:rPr>
              <a:t>   Class </a:t>
            </a:r>
            <a:r>
              <a:rPr lang="en-US" sz="2400" dirty="0">
                <a:effectLst/>
              </a:rPr>
              <a:t>II Division 2—the molar relationship is </a:t>
            </a:r>
            <a:r>
              <a:rPr lang="en-US" sz="2400" dirty="0" smtClean="0">
                <a:effectLst/>
              </a:rPr>
              <a:t>Class II </a:t>
            </a:r>
            <a:r>
              <a:rPr lang="en-US" sz="2400" dirty="0">
                <a:effectLst/>
              </a:rPr>
              <a:t>and the upper </a:t>
            </a:r>
            <a:r>
              <a:rPr lang="en-US" sz="2400" dirty="0" smtClean="0">
                <a:effectLst/>
              </a:rPr>
              <a:t>    central </a:t>
            </a:r>
            <a:r>
              <a:rPr lang="en-US" sz="2400" dirty="0">
                <a:effectLst/>
              </a:rPr>
              <a:t>incisors are </a:t>
            </a:r>
            <a:r>
              <a:rPr lang="en-US" sz="2400" dirty="0" err="1">
                <a:effectLst/>
              </a:rPr>
              <a:t>retroclined</a:t>
            </a:r>
            <a:r>
              <a:rPr lang="en-US" sz="2400" dirty="0">
                <a:effectLst/>
              </a:rPr>
              <a:t> </a:t>
            </a:r>
            <a:r>
              <a:rPr lang="en-US" sz="2400" dirty="0" smtClean="0">
                <a:effectLst/>
              </a:rPr>
              <a:t>and overlapped </a:t>
            </a:r>
            <a:r>
              <a:rPr lang="en-US" sz="2400" dirty="0">
                <a:effectLst/>
              </a:rPr>
              <a:t>by the lateral incisors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752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81" y="393297"/>
            <a:ext cx="7765321" cy="1080661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CLINICAL FEATURES OF CLASS II MALOCCLUSION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110846"/>
              </p:ext>
            </p:extLst>
          </p:nvPr>
        </p:nvGraphicFramePr>
        <p:xfrm>
          <a:off x="500974" y="1242859"/>
          <a:ext cx="8134066" cy="5401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7033">
                  <a:extLst>
                    <a:ext uri="{9D8B030D-6E8A-4147-A177-3AD203B41FA5}">
                      <a16:colId xmlns:a16="http://schemas.microsoft.com/office/drawing/2014/main" val="4104100491"/>
                    </a:ext>
                  </a:extLst>
                </a:gridCol>
                <a:gridCol w="4067033">
                  <a:extLst>
                    <a:ext uri="{9D8B030D-6E8A-4147-A177-3AD203B41FA5}">
                      <a16:colId xmlns:a16="http://schemas.microsoft.com/office/drawing/2014/main" val="961744257"/>
                    </a:ext>
                  </a:extLst>
                </a:gridCol>
              </a:tblGrid>
              <a:tr h="6901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 II DIV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 II DIV 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104034"/>
                  </a:ext>
                </a:extLst>
              </a:tr>
              <a:tr h="690165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EXTRAORAL FEATURES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0970684"/>
                  </a:ext>
                </a:extLst>
              </a:tr>
              <a:tr h="935977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In frontal view, face is usually oval (</a:t>
                      </a:r>
                      <a:r>
                        <a:rPr lang="en-US" sz="1800" b="0" i="0" dirty="0" err="1" smtClean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mesocephalic</a:t>
                      </a:r>
                      <a: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/>
                      </a:r>
                      <a:b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</a:br>
                      <a: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to dolichocephalic).</a:t>
                      </a:r>
                      <a:endParaRPr lang="en-US" sz="4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i="0" dirty="0" err="1" smtClean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Squarish</a:t>
                      </a:r>
                      <a:r>
                        <a:rPr lang="en-US" sz="1800" b="0" i="0" dirty="0" smtClean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 </a:t>
                      </a:r>
                      <a: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face (brachycephalic).</a:t>
                      </a:r>
                      <a:b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</a:br>
                      <a:endParaRPr lang="en-US" sz="44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7114270"/>
                  </a:ext>
                </a:extLst>
              </a:tr>
              <a:tr h="690165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In profile view, exhibits a convex profile.</a:t>
                      </a:r>
                      <a:endParaRPr lang="en-US" sz="4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Usually straight face.</a:t>
                      </a:r>
                      <a:endParaRPr lang="en-US" sz="44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562758"/>
                  </a:ext>
                </a:extLst>
              </a:tr>
              <a:tr h="690165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Incompetent and stretched upper lip due </a:t>
                      </a:r>
                      <a:r>
                        <a:rPr lang="en-US" sz="1800" b="0" i="0" dirty="0" smtClean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to </a:t>
                      </a:r>
                      <a:r>
                        <a:rPr lang="en-US" sz="1800" b="0" i="0" dirty="0" err="1" smtClean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proclined</a:t>
                      </a:r>
                      <a:r>
                        <a:rPr lang="en-US" sz="1800" b="0" i="0" baseline="0" dirty="0" smtClean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 incisors</a:t>
                      </a:r>
                      <a:endParaRPr lang="en-US" sz="4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Upper lip is invariably short and positioned high </a:t>
                      </a:r>
                      <a:r>
                        <a:rPr lang="en-US" sz="1800" b="0" i="0" dirty="0" smtClean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with respect</a:t>
                      </a:r>
                      <a:r>
                        <a:rPr lang="en-US" sz="1800" b="0" i="0" baseline="0" dirty="0" smtClean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 to upper </a:t>
                      </a:r>
                      <a:r>
                        <a:rPr lang="en-US" sz="1800" b="0" i="0" baseline="0" dirty="0" err="1" smtClean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anteriors</a:t>
                      </a:r>
                      <a:endParaRPr lang="en-US" sz="44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4297963"/>
                  </a:ext>
                </a:extLst>
              </a:tr>
              <a:tr h="690165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Lower lip is invariably everted and placed behind </a:t>
                      </a:r>
                      <a:r>
                        <a:rPr lang="en-US" sz="1800" b="0" i="0" dirty="0" smtClean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upper</a:t>
                      </a:r>
                      <a:r>
                        <a:rPr lang="en-US" sz="1800" b="0" i="0" baseline="0" dirty="0" smtClean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 incisors</a:t>
                      </a:r>
                      <a:endParaRPr lang="en-US" sz="4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Lower lip is thick flabby covering the upper incisors</a:t>
                      </a:r>
                      <a:endParaRPr lang="en-US" sz="44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1198091"/>
                  </a:ext>
                </a:extLst>
              </a:tr>
              <a:tr h="690165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Lack </a:t>
                      </a:r>
                      <a: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of lip </a:t>
                      </a:r>
                      <a:r>
                        <a:rPr lang="en-US" sz="1800" b="0" i="0" dirty="0" smtClean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seal</a:t>
                      </a:r>
                      <a:endParaRPr lang="en-US" sz="4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Adequate lip seal is present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607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15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81" y="393297"/>
            <a:ext cx="7765321" cy="1080661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CLINICAL FEATURES OF CLASS II MALOCCLUSION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429150"/>
              </p:ext>
            </p:extLst>
          </p:nvPr>
        </p:nvGraphicFramePr>
        <p:xfrm>
          <a:off x="545908" y="1219373"/>
          <a:ext cx="8134066" cy="4656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7033">
                  <a:extLst>
                    <a:ext uri="{9D8B030D-6E8A-4147-A177-3AD203B41FA5}">
                      <a16:colId xmlns:a16="http://schemas.microsoft.com/office/drawing/2014/main" val="4104100491"/>
                    </a:ext>
                  </a:extLst>
                </a:gridCol>
                <a:gridCol w="4067033">
                  <a:extLst>
                    <a:ext uri="{9D8B030D-6E8A-4147-A177-3AD203B41FA5}">
                      <a16:colId xmlns:a16="http://schemas.microsoft.com/office/drawing/2014/main" val="961744257"/>
                    </a:ext>
                  </a:extLst>
                </a:gridCol>
              </a:tblGrid>
              <a:tr h="6901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 II DIV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 II DIV 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104034"/>
                  </a:ext>
                </a:extLst>
              </a:tr>
              <a:tr h="690165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INTRAORAL FEATURES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0970684"/>
                  </a:ext>
                </a:extLst>
              </a:tr>
              <a:tr h="9359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 smtClean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Upper incisors are </a:t>
                      </a:r>
                      <a:r>
                        <a:rPr lang="en-US" sz="1800" b="0" i="0" dirty="0" err="1" smtClean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proclined</a:t>
                      </a:r>
                      <a:r>
                        <a:rPr lang="en-US" sz="1800" b="0" i="0" dirty="0" smtClean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 increasing overjet</a:t>
                      </a:r>
                      <a:endParaRPr lang="en-US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 smtClean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Upper incisors </a:t>
                      </a:r>
                      <a:r>
                        <a:rPr lang="en-US" sz="1800" b="0" i="0" dirty="0" err="1" smtClean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retroclined</a:t>
                      </a:r>
                      <a:r>
                        <a:rPr lang="en-US" sz="1800" b="0" i="0" dirty="0" smtClean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 exhibiting a decreased overjet</a:t>
                      </a:r>
                      <a:endParaRPr lang="en-US" sz="1800" dirty="0" smtClean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114270"/>
                  </a:ext>
                </a:extLst>
              </a:tr>
              <a:tr h="736069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Upper arch is usually narrow, ‘V’ shaped. </a:t>
                      </a:r>
                      <a:endParaRPr lang="en-US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 smtClean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The upper arch is usually broad, ‘U’ shaped</a:t>
                      </a:r>
                      <a:endParaRPr lang="en-US" sz="1800" dirty="0" smtClean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62758"/>
                  </a:ext>
                </a:extLst>
              </a:tr>
              <a:tr h="690165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The palatal vault is usually deep but </a:t>
                      </a:r>
                      <a:r>
                        <a:rPr lang="en-US" sz="1800" b="0" i="0" dirty="0" smtClean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may be average</a:t>
                      </a:r>
                      <a:endParaRPr lang="en-US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 smtClean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The palatal vault is usually deep</a:t>
                      </a:r>
                      <a:endParaRPr lang="en-US" sz="1800" dirty="0" smtClean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297963"/>
                  </a:ext>
                </a:extLst>
              </a:tr>
              <a:tr h="690165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Anterior open bites or </a:t>
                      </a:r>
                      <a: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posterior cross-bites may be present </a:t>
                      </a:r>
                      <a:r>
                        <a:rPr lang="en-US" sz="1800" b="0" i="0" dirty="0" smtClean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depending</a:t>
                      </a:r>
                      <a:r>
                        <a:rPr lang="en-US" sz="1800" b="0" i="0" baseline="0" dirty="0" smtClean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 </a:t>
                      </a:r>
                      <a:r>
                        <a:rPr lang="en-US" sz="1800" b="0" i="0" dirty="0" smtClean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upon </a:t>
                      </a:r>
                      <a: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the persistence of deleterious habits.</a:t>
                      </a:r>
                      <a:endParaRPr lang="en-US" sz="1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Other characteristics are rarely seen but may be </a:t>
                      </a:r>
                      <a:r>
                        <a:rPr lang="en-US" sz="1800" b="0" i="0" dirty="0" smtClean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present </a:t>
                      </a:r>
                      <a:endParaRPr lang="en-US" sz="18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1198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95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ETIOLOGICAL CONSIDERATIONS OF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CLASS II MALOCCLUSION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076" y="1935922"/>
            <a:ext cx="8761862" cy="3695136"/>
          </a:xfrm>
        </p:spPr>
        <p:txBody>
          <a:bodyPr>
            <a:no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sz="2400" b="1" dirty="0">
                <a:effectLst/>
              </a:rPr>
              <a:t>Prenatal </a:t>
            </a:r>
            <a:r>
              <a:rPr lang="en-US" sz="2400" b="1" dirty="0" smtClean="0">
                <a:effectLst/>
              </a:rPr>
              <a:t>Factors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000" dirty="0" smtClean="0">
                <a:effectLst/>
              </a:rPr>
              <a:t>1</a:t>
            </a:r>
            <a:r>
              <a:rPr lang="en-US" sz="2000" dirty="0">
                <a:effectLst/>
              </a:rPr>
              <a:t>. Genetic and </a:t>
            </a:r>
            <a:r>
              <a:rPr lang="en-US" sz="2000" dirty="0" smtClean="0">
                <a:effectLst/>
              </a:rPr>
              <a:t>congenital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000" dirty="0" smtClean="0">
                <a:effectLst/>
              </a:rPr>
              <a:t>Certain </a:t>
            </a:r>
            <a:r>
              <a:rPr lang="en-US" sz="2000" dirty="0">
                <a:effectLst/>
              </a:rPr>
              <a:t>drugs when administered </a:t>
            </a:r>
            <a:r>
              <a:rPr lang="en-US" sz="2000" dirty="0" smtClean="0">
                <a:effectLst/>
              </a:rPr>
              <a:t>during pregnancy (teratogens)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000" dirty="0">
                <a:effectLst/>
              </a:rPr>
              <a:t>Irradiation therapy during fetal life</a:t>
            </a:r>
            <a:r>
              <a:rPr lang="en-US" sz="2000" dirty="0"/>
              <a:t> </a:t>
            </a:r>
          </a:p>
          <a:p>
            <a:pPr marL="800100" lvl="1" indent="-342900">
              <a:buAutoNum type="arabicPeriod" startAt="2"/>
            </a:pPr>
            <a:r>
              <a:rPr lang="en-US" sz="2400" b="1" dirty="0" smtClean="0">
                <a:effectLst/>
              </a:rPr>
              <a:t>Natal Factors</a:t>
            </a:r>
          </a:p>
          <a:p>
            <a:pPr marL="914400" lvl="2" indent="0">
              <a:buNone/>
            </a:pPr>
            <a:r>
              <a:rPr lang="en-US" sz="2000" dirty="0" smtClean="0">
                <a:effectLst/>
              </a:rPr>
              <a:t>Improper </a:t>
            </a:r>
            <a:r>
              <a:rPr lang="en-US" sz="2000" dirty="0">
                <a:effectLst/>
              </a:rPr>
              <a:t>forceps application during delivery can </a:t>
            </a:r>
            <a:r>
              <a:rPr lang="en-US" sz="2000" dirty="0" smtClean="0">
                <a:effectLst/>
              </a:rPr>
              <a:t>lead to </a:t>
            </a:r>
            <a:r>
              <a:rPr lang="en-US" sz="2000" dirty="0">
                <a:effectLst/>
              </a:rPr>
              <a:t>condylar damage/fracture </a:t>
            </a:r>
            <a:endParaRPr lang="en-US" sz="2000" dirty="0" smtClean="0">
              <a:effectLst/>
            </a:endParaRPr>
          </a:p>
          <a:p>
            <a:pPr marL="914400" lvl="2" indent="0">
              <a:buNone/>
            </a:pPr>
            <a:r>
              <a:rPr lang="en-US" sz="2000" dirty="0" smtClean="0">
                <a:effectLst/>
              </a:rPr>
              <a:t>The </a:t>
            </a:r>
            <a:r>
              <a:rPr lang="en-US" sz="2000" dirty="0">
                <a:effectLst/>
              </a:rPr>
              <a:t>joint area may </a:t>
            </a:r>
            <a:r>
              <a:rPr lang="en-US" sz="2000" dirty="0" smtClean="0">
                <a:effectLst/>
              </a:rPr>
              <a:t>later become </a:t>
            </a:r>
            <a:r>
              <a:rPr lang="en-US" sz="2000" dirty="0">
                <a:effectLst/>
              </a:rPr>
              <a:t>ankylosed or </a:t>
            </a:r>
            <a:r>
              <a:rPr lang="en-US" sz="2000" dirty="0" err="1">
                <a:effectLst/>
              </a:rPr>
              <a:t>fibrosed</a:t>
            </a:r>
            <a:r>
              <a:rPr lang="en-US" sz="2000" dirty="0">
                <a:effectLst/>
              </a:rPr>
              <a:t> leading to </a:t>
            </a:r>
            <a:r>
              <a:rPr lang="en-US" sz="2000" dirty="0" smtClean="0">
                <a:effectLst/>
              </a:rPr>
              <a:t>under development </a:t>
            </a:r>
            <a:r>
              <a:rPr lang="en-US" sz="2000" dirty="0">
                <a:effectLst/>
              </a:rPr>
              <a:t>of </a:t>
            </a:r>
            <a:r>
              <a:rPr lang="en-US" sz="2000" dirty="0" smtClean="0">
                <a:effectLst/>
              </a:rPr>
              <a:t>mandible</a:t>
            </a:r>
            <a:r>
              <a:rPr lang="en-US" sz="20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>
              <a:effectLst/>
            </a:endParaRPr>
          </a:p>
          <a:p>
            <a:pPr marL="0" indent="0">
              <a:buNone/>
            </a:pPr>
            <a:r>
              <a:rPr lang="en-US" sz="2800" dirty="0">
                <a:effectLst/>
              </a:rPr>
              <a:t> </a:t>
            </a:r>
            <a:r>
              <a:rPr lang="en-US" sz="2800" dirty="0" smtClean="0">
                <a:effectLst/>
              </a:rPr>
              <a:t>  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589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ETIOLOGICAL CONSIDERATIONS OF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CLASS II MALOCCLUSION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922"/>
            <a:ext cx="9144000" cy="3695136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400" b="1" dirty="0">
                <a:effectLst/>
              </a:rPr>
              <a:t>Postnatal Factors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400" dirty="0">
                <a:effectLst/>
              </a:rPr>
              <a:t>1. Sleeping habits (e.g. stomach way), can affect </a:t>
            </a:r>
            <a:r>
              <a:rPr lang="en-US" sz="2400" dirty="0" smtClean="0">
                <a:effectLst/>
              </a:rPr>
              <a:t>the normal </a:t>
            </a:r>
            <a:r>
              <a:rPr lang="en-US" sz="2400" dirty="0">
                <a:effectLst/>
              </a:rPr>
              <a:t>growth of the jaws. </a:t>
            </a:r>
            <a:endParaRPr lang="en-US" sz="2400" dirty="0" smtClean="0">
              <a:effectLst/>
            </a:endParaRPr>
          </a:p>
          <a:p>
            <a:pPr marL="457200" lvl="1" indent="0">
              <a:buNone/>
            </a:pPr>
            <a:r>
              <a:rPr lang="en-US" sz="2400" dirty="0" smtClean="0">
                <a:effectLst/>
              </a:rPr>
              <a:t>2</a:t>
            </a:r>
            <a:r>
              <a:rPr lang="en-US" sz="2400" dirty="0">
                <a:effectLst/>
              </a:rPr>
              <a:t>. Traumatic injuries during play. </a:t>
            </a:r>
            <a:endParaRPr lang="en-US" sz="2400" dirty="0" smtClean="0">
              <a:effectLst/>
            </a:endParaRPr>
          </a:p>
          <a:p>
            <a:pPr marL="457200" lvl="1" indent="0">
              <a:buNone/>
            </a:pPr>
            <a:r>
              <a:rPr lang="en-US" sz="2400" dirty="0" smtClean="0">
                <a:effectLst/>
              </a:rPr>
              <a:t>3</a:t>
            </a:r>
            <a:r>
              <a:rPr lang="en-US" sz="2400" dirty="0">
                <a:effectLst/>
              </a:rPr>
              <a:t>. Long term irradiation </a:t>
            </a:r>
            <a:endParaRPr lang="en-US" sz="2400" dirty="0" smtClean="0">
              <a:effectLst/>
            </a:endParaRPr>
          </a:p>
          <a:p>
            <a:pPr marL="457200" lvl="1" indent="0">
              <a:buNone/>
            </a:pPr>
            <a:r>
              <a:rPr lang="en-US" sz="2400" dirty="0" smtClean="0">
                <a:effectLst/>
              </a:rPr>
              <a:t>4</a:t>
            </a:r>
            <a:r>
              <a:rPr lang="en-US" sz="2400" dirty="0">
                <a:effectLst/>
              </a:rPr>
              <a:t>. Certain infectious conditions like </a:t>
            </a:r>
            <a:r>
              <a:rPr lang="en-US" sz="2400" dirty="0" smtClean="0">
                <a:effectLst/>
              </a:rPr>
              <a:t>rheumatoid arthritis.</a:t>
            </a:r>
            <a:r>
              <a:rPr lang="en-US" sz="2400" dirty="0">
                <a:effectLst/>
              </a:rPr>
              <a:t> </a:t>
            </a:r>
            <a:r>
              <a:rPr lang="en-US" sz="2400" dirty="0" smtClean="0">
                <a:effectLst/>
              </a:rPr>
              <a:t>And predisposing factors like acute</a:t>
            </a:r>
            <a:r>
              <a:rPr lang="en-US" sz="2400" dirty="0">
                <a:effectLst/>
              </a:rPr>
              <a:t> </a:t>
            </a:r>
            <a:r>
              <a:rPr lang="en-US" sz="2400" dirty="0" smtClean="0">
                <a:effectLst/>
              </a:rPr>
              <a:t>tonsillitis</a:t>
            </a:r>
            <a:r>
              <a:rPr lang="en-US" sz="2400" dirty="0">
                <a:effectLst/>
              </a:rPr>
              <a:t>, allergic rhinitis, nasal polyp</a:t>
            </a:r>
            <a:r>
              <a:rPr lang="en-US" sz="2400" dirty="0" smtClean="0">
                <a:effectLst/>
              </a:rPr>
              <a:t>.</a:t>
            </a:r>
          </a:p>
          <a:p>
            <a:pPr marL="457200" lvl="1" indent="0">
              <a:buNone/>
            </a:pPr>
            <a:r>
              <a:rPr lang="en-US" sz="2400" dirty="0" smtClean="0">
                <a:effectLst/>
              </a:rPr>
              <a:t>5. Pernicious </a:t>
            </a:r>
            <a:r>
              <a:rPr lang="en-US" sz="2400" dirty="0">
                <a:effectLst/>
              </a:rPr>
              <a:t>habits such as mouth breathing, </a:t>
            </a:r>
            <a:r>
              <a:rPr lang="en-US" sz="2400" dirty="0" smtClean="0">
                <a:effectLst/>
              </a:rPr>
              <a:t>digit sucking </a:t>
            </a:r>
            <a:r>
              <a:rPr lang="en-US" sz="2400" dirty="0">
                <a:effectLst/>
              </a:rPr>
              <a:t>or lower lip </a:t>
            </a:r>
            <a:r>
              <a:rPr lang="en-US" sz="2400" dirty="0" smtClean="0">
                <a:effectLst/>
              </a:rPr>
              <a:t>biting.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 smtClean="0">
              <a:effectLst/>
            </a:endParaRPr>
          </a:p>
          <a:p>
            <a:pPr marL="0" indent="0">
              <a:buNone/>
            </a:pPr>
            <a:r>
              <a:rPr lang="en-US" sz="3600" dirty="0">
                <a:effectLst/>
              </a:rPr>
              <a:t> </a:t>
            </a:r>
            <a:r>
              <a:rPr lang="en-US" sz="3600" dirty="0" smtClean="0">
                <a:effectLst/>
              </a:rPr>
              <a:t>  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3478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125</TotalTime>
  <Words>1212</Words>
  <Application>Microsoft Office PowerPoint</Application>
  <PresentationFormat>On-screen Show (4:3)</PresentationFormat>
  <Paragraphs>158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Book Antiqua</vt:lpstr>
      <vt:lpstr>Bookman Old Style</vt:lpstr>
      <vt:lpstr>Calibri</vt:lpstr>
      <vt:lpstr>Palatino-Roman</vt:lpstr>
      <vt:lpstr>Rockwell</vt:lpstr>
      <vt:lpstr>Times New Roman</vt:lpstr>
      <vt:lpstr>Wingdings</vt:lpstr>
      <vt:lpstr>Damask</vt:lpstr>
      <vt:lpstr>PowerPoint Presentation</vt:lpstr>
      <vt:lpstr>Specific learning Objectives </vt:lpstr>
      <vt:lpstr>CONTENTS</vt:lpstr>
      <vt:lpstr>INTRODUCTION</vt:lpstr>
      <vt:lpstr>CLASSIFICATION OF CLASS II MALOCCLUSION  </vt:lpstr>
      <vt:lpstr>CLINICAL FEATURES OF CLASS II MALOCCLUSION  </vt:lpstr>
      <vt:lpstr>CLINICAL FEATURES OF CLASS II MALOCCLUSION  </vt:lpstr>
      <vt:lpstr>ETIOLOGICAL CONSIDERATIONS OF CLASS II MALOCCLUSION  </vt:lpstr>
      <vt:lpstr>ETIOLOGICAL CONSIDERATIONS OF CLASS II MALOCCLUSION  </vt:lpstr>
      <vt:lpstr>ETIOLOGICAL CONSIDERATIONS OF CLASS II MALOCCLUSION  </vt:lpstr>
      <vt:lpstr>ETIOLOGICAL CONSIDERATIONS OF CLASS II MALOCCLUSION  </vt:lpstr>
      <vt:lpstr>MANAGEMENT OF CLASS II MALOCCLUSION  </vt:lpstr>
      <vt:lpstr>MANAGEMENT OF CLASS II MALOCCLUSION  </vt:lpstr>
      <vt:lpstr>PowerPoint Presentation</vt:lpstr>
      <vt:lpstr>PowerPoint Presentation</vt:lpstr>
      <vt:lpstr>MANAGEMENT OF CLASS II MALOCCLUSION  </vt:lpstr>
      <vt:lpstr>MANAGEMENT OF CLASS II MALOCCLUSION  </vt:lpstr>
      <vt:lpstr>MANAGEMENT OF CLASS II MALOCCLUSION  </vt:lpstr>
      <vt:lpstr>MANAGEMENT OF CLASS II MALOCCLUSION  </vt:lpstr>
      <vt:lpstr>PowerPoint Presentation</vt:lpstr>
      <vt:lpstr>MANAGEMENT OF CLASS II MALOCCLUSION  </vt:lpstr>
      <vt:lpstr>MANAGEMENT OF CLASS II MALOCCLUSION  </vt:lpstr>
      <vt:lpstr>MANAGEMENT OF CLASS II MALOCCLUSION  </vt:lpstr>
      <vt:lpstr>MANAGEMENT OF CLASS II DIV. 2 CASES  </vt:lpstr>
      <vt:lpstr>summary</vt:lpstr>
      <vt:lpstr>summary</vt:lpstr>
      <vt:lpstr>REFERENCES</vt:lpstr>
      <vt:lpstr>Question &amp; Answer Session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Gaurav Agrawal</dc:creator>
  <cp:lastModifiedBy>Gaurav Agrawal</cp:lastModifiedBy>
  <cp:revision>14</cp:revision>
  <dcterms:created xsi:type="dcterms:W3CDTF">2022-05-29T13:12:13Z</dcterms:created>
  <dcterms:modified xsi:type="dcterms:W3CDTF">2022-05-29T15:17:50Z</dcterms:modified>
</cp:coreProperties>
</file>